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2" r:id="rId2"/>
    <p:sldId id="264" r:id="rId3"/>
    <p:sldId id="257" r:id="rId4"/>
    <p:sldId id="265" r:id="rId5"/>
    <p:sldId id="258" r:id="rId6"/>
    <p:sldId id="266" r:id="rId7"/>
    <p:sldId id="260" r:id="rId8"/>
    <p:sldId id="267" r:id="rId9"/>
    <p:sldId id="261" r:id="rId10"/>
    <p:sldId id="268" r:id="rId11"/>
    <p:sldId id="263" r:id="rId12"/>
    <p:sldId id="269" r:id="rId13"/>
    <p:sldId id="270" r:id="rId14"/>
    <p:sldId id="271"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868" autoAdjust="0"/>
    <p:restoredTop sz="94660"/>
  </p:normalViewPr>
  <p:slideViewPr>
    <p:cSldViewPr>
      <p:cViewPr>
        <p:scale>
          <a:sx n="46" d="100"/>
          <a:sy n="46" d="100"/>
        </p:scale>
        <p:origin x="-129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8" d="100"/>
          <a:sy n="38" d="100"/>
        </p:scale>
        <p:origin x="-221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EE9133-7FAE-4014-B02A-B0E97E693F41}" type="datetimeFigureOut">
              <a:rPr lang="tr-TR" smtClean="0"/>
              <a:pPr/>
              <a:t>18.06.2017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4BD757-44CD-4032-9844-B38AF7A9C09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A44BD757-44CD-4032-9844-B38AF7A9C09C}" type="slidenum">
              <a:rPr lang="tr-TR" smtClean="0"/>
              <a:pPr/>
              <a:t>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44BD757-44CD-4032-9844-B38AF7A9C09C}" type="slidenum">
              <a:rPr lang="tr-TR" smtClean="0"/>
              <a:pPr/>
              <a:t>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F3E0CE6-29EE-4D5E-9C18-20AF22CE751E}" type="datetime1">
              <a:rPr lang="tr-TR" smtClean="0"/>
              <a:pPr/>
              <a:t>18.06.2017</a:t>
            </a:fld>
            <a:endParaRPr lang="tr-TR"/>
          </a:p>
        </p:txBody>
      </p:sp>
      <p:sp>
        <p:nvSpPr>
          <p:cNvPr id="5" name="4 Altbilgi Yer Tutucusu"/>
          <p:cNvSpPr>
            <a:spLocks noGrp="1"/>
          </p:cNvSpPr>
          <p:nvPr>
            <p:ph type="ftr" sz="quarter" idx="11"/>
          </p:nvPr>
        </p:nvSpPr>
        <p:spPr/>
        <p:txBody>
          <a:bodyPr/>
          <a:lstStyle/>
          <a:p>
            <a:r>
              <a:rPr lang="tr-TR" smtClean="0"/>
              <a:t>www.egitimhane.com</a:t>
            </a:r>
            <a:endParaRPr lang="tr-TR"/>
          </a:p>
        </p:txBody>
      </p:sp>
      <p:sp>
        <p:nvSpPr>
          <p:cNvPr id="6" name="5 Slayt Numarası Yer Tutucusu"/>
          <p:cNvSpPr>
            <a:spLocks noGrp="1"/>
          </p:cNvSpPr>
          <p:nvPr>
            <p:ph type="sldNum" sz="quarter" idx="12"/>
          </p:nvPr>
        </p:nvSpPr>
        <p:spPr/>
        <p:txBody>
          <a:bodyPr/>
          <a:lstStyle/>
          <a:p>
            <a:fld id="{B32C3D13-7590-4A2E-927F-53DDA6F3EE3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5098C52-F247-4E0C-9EA2-995EAE7F25E2}" type="datetime1">
              <a:rPr lang="tr-TR" smtClean="0"/>
              <a:pPr/>
              <a:t>18.06.2017</a:t>
            </a:fld>
            <a:endParaRPr lang="tr-TR"/>
          </a:p>
        </p:txBody>
      </p:sp>
      <p:sp>
        <p:nvSpPr>
          <p:cNvPr id="5" name="4 Altbilgi Yer Tutucusu"/>
          <p:cNvSpPr>
            <a:spLocks noGrp="1"/>
          </p:cNvSpPr>
          <p:nvPr>
            <p:ph type="ftr" sz="quarter" idx="11"/>
          </p:nvPr>
        </p:nvSpPr>
        <p:spPr/>
        <p:txBody>
          <a:bodyPr/>
          <a:lstStyle/>
          <a:p>
            <a:r>
              <a:rPr lang="tr-TR" smtClean="0"/>
              <a:t>www.egitimhane.com</a:t>
            </a:r>
            <a:endParaRPr lang="tr-TR"/>
          </a:p>
        </p:txBody>
      </p:sp>
      <p:sp>
        <p:nvSpPr>
          <p:cNvPr id="6" name="5 Slayt Numarası Yer Tutucusu"/>
          <p:cNvSpPr>
            <a:spLocks noGrp="1"/>
          </p:cNvSpPr>
          <p:nvPr>
            <p:ph type="sldNum" sz="quarter" idx="12"/>
          </p:nvPr>
        </p:nvSpPr>
        <p:spPr/>
        <p:txBody>
          <a:bodyPr/>
          <a:lstStyle/>
          <a:p>
            <a:fld id="{B32C3D13-7590-4A2E-927F-53DDA6F3EE3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284D557-720B-4C51-B9EB-346CFE8E0A19}" type="datetime1">
              <a:rPr lang="tr-TR" smtClean="0"/>
              <a:pPr/>
              <a:t>18.06.2017</a:t>
            </a:fld>
            <a:endParaRPr lang="tr-TR"/>
          </a:p>
        </p:txBody>
      </p:sp>
      <p:sp>
        <p:nvSpPr>
          <p:cNvPr id="5" name="4 Altbilgi Yer Tutucusu"/>
          <p:cNvSpPr>
            <a:spLocks noGrp="1"/>
          </p:cNvSpPr>
          <p:nvPr>
            <p:ph type="ftr" sz="quarter" idx="11"/>
          </p:nvPr>
        </p:nvSpPr>
        <p:spPr/>
        <p:txBody>
          <a:bodyPr/>
          <a:lstStyle/>
          <a:p>
            <a:r>
              <a:rPr lang="tr-TR" smtClean="0"/>
              <a:t>www.egitimhane.com</a:t>
            </a:r>
            <a:endParaRPr lang="tr-TR"/>
          </a:p>
        </p:txBody>
      </p:sp>
      <p:sp>
        <p:nvSpPr>
          <p:cNvPr id="6" name="5 Slayt Numarası Yer Tutucusu"/>
          <p:cNvSpPr>
            <a:spLocks noGrp="1"/>
          </p:cNvSpPr>
          <p:nvPr>
            <p:ph type="sldNum" sz="quarter" idx="12"/>
          </p:nvPr>
        </p:nvSpPr>
        <p:spPr/>
        <p:txBody>
          <a:bodyPr/>
          <a:lstStyle/>
          <a:p>
            <a:fld id="{B32C3D13-7590-4A2E-927F-53DDA6F3EE3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56E02CC-5AD7-41AA-8224-2EC707D6285E}" type="datetime1">
              <a:rPr lang="tr-TR" smtClean="0"/>
              <a:pPr/>
              <a:t>18.06.2017</a:t>
            </a:fld>
            <a:endParaRPr lang="tr-TR"/>
          </a:p>
        </p:txBody>
      </p:sp>
      <p:sp>
        <p:nvSpPr>
          <p:cNvPr id="5" name="4 Altbilgi Yer Tutucusu"/>
          <p:cNvSpPr>
            <a:spLocks noGrp="1"/>
          </p:cNvSpPr>
          <p:nvPr>
            <p:ph type="ftr" sz="quarter" idx="11"/>
          </p:nvPr>
        </p:nvSpPr>
        <p:spPr/>
        <p:txBody>
          <a:bodyPr/>
          <a:lstStyle/>
          <a:p>
            <a:r>
              <a:rPr lang="tr-TR" smtClean="0"/>
              <a:t>www.egitimhane.com</a:t>
            </a:r>
            <a:endParaRPr lang="tr-TR"/>
          </a:p>
        </p:txBody>
      </p:sp>
      <p:sp>
        <p:nvSpPr>
          <p:cNvPr id="6" name="5 Slayt Numarası Yer Tutucusu"/>
          <p:cNvSpPr>
            <a:spLocks noGrp="1"/>
          </p:cNvSpPr>
          <p:nvPr>
            <p:ph type="sldNum" sz="quarter" idx="12"/>
          </p:nvPr>
        </p:nvSpPr>
        <p:spPr/>
        <p:txBody>
          <a:bodyPr/>
          <a:lstStyle/>
          <a:p>
            <a:fld id="{B32C3D13-7590-4A2E-927F-53DDA6F3EE3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A1B53CB-8441-4FFE-8E9A-ADB22EB424DA}" type="datetime1">
              <a:rPr lang="tr-TR" smtClean="0"/>
              <a:pPr/>
              <a:t>18.06.2017</a:t>
            </a:fld>
            <a:endParaRPr lang="tr-TR"/>
          </a:p>
        </p:txBody>
      </p:sp>
      <p:sp>
        <p:nvSpPr>
          <p:cNvPr id="5" name="4 Altbilgi Yer Tutucusu"/>
          <p:cNvSpPr>
            <a:spLocks noGrp="1"/>
          </p:cNvSpPr>
          <p:nvPr>
            <p:ph type="ftr" sz="quarter" idx="11"/>
          </p:nvPr>
        </p:nvSpPr>
        <p:spPr/>
        <p:txBody>
          <a:bodyPr/>
          <a:lstStyle/>
          <a:p>
            <a:r>
              <a:rPr lang="tr-TR" smtClean="0"/>
              <a:t>www.egitimhane.com</a:t>
            </a:r>
            <a:endParaRPr lang="tr-TR"/>
          </a:p>
        </p:txBody>
      </p:sp>
      <p:sp>
        <p:nvSpPr>
          <p:cNvPr id="6" name="5 Slayt Numarası Yer Tutucusu"/>
          <p:cNvSpPr>
            <a:spLocks noGrp="1"/>
          </p:cNvSpPr>
          <p:nvPr>
            <p:ph type="sldNum" sz="quarter" idx="12"/>
          </p:nvPr>
        </p:nvSpPr>
        <p:spPr/>
        <p:txBody>
          <a:bodyPr/>
          <a:lstStyle/>
          <a:p>
            <a:fld id="{B32C3D13-7590-4A2E-927F-53DDA6F3EE37}"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A5BF7E9-2358-46C7-B94B-F6964CC47BB8}" type="datetime1">
              <a:rPr lang="tr-TR" smtClean="0"/>
              <a:pPr/>
              <a:t>18.06.2017</a:t>
            </a:fld>
            <a:endParaRPr lang="tr-TR"/>
          </a:p>
        </p:txBody>
      </p:sp>
      <p:sp>
        <p:nvSpPr>
          <p:cNvPr id="6" name="5 Altbilgi Yer Tutucusu"/>
          <p:cNvSpPr>
            <a:spLocks noGrp="1"/>
          </p:cNvSpPr>
          <p:nvPr>
            <p:ph type="ftr" sz="quarter" idx="11"/>
          </p:nvPr>
        </p:nvSpPr>
        <p:spPr/>
        <p:txBody>
          <a:bodyPr/>
          <a:lstStyle/>
          <a:p>
            <a:r>
              <a:rPr lang="tr-TR" smtClean="0"/>
              <a:t>www.egitimhane.com</a:t>
            </a:r>
            <a:endParaRPr lang="tr-TR"/>
          </a:p>
        </p:txBody>
      </p:sp>
      <p:sp>
        <p:nvSpPr>
          <p:cNvPr id="7" name="6 Slayt Numarası Yer Tutucusu"/>
          <p:cNvSpPr>
            <a:spLocks noGrp="1"/>
          </p:cNvSpPr>
          <p:nvPr>
            <p:ph type="sldNum" sz="quarter" idx="12"/>
          </p:nvPr>
        </p:nvSpPr>
        <p:spPr/>
        <p:txBody>
          <a:bodyPr/>
          <a:lstStyle/>
          <a:p>
            <a:fld id="{B32C3D13-7590-4A2E-927F-53DDA6F3EE3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53BE754-E73E-4301-98D6-B107622A8A02}" type="datetime1">
              <a:rPr lang="tr-TR" smtClean="0"/>
              <a:pPr/>
              <a:t>18.06.2017</a:t>
            </a:fld>
            <a:endParaRPr lang="tr-TR"/>
          </a:p>
        </p:txBody>
      </p:sp>
      <p:sp>
        <p:nvSpPr>
          <p:cNvPr id="8" name="7 Altbilgi Yer Tutucusu"/>
          <p:cNvSpPr>
            <a:spLocks noGrp="1"/>
          </p:cNvSpPr>
          <p:nvPr>
            <p:ph type="ftr" sz="quarter" idx="11"/>
          </p:nvPr>
        </p:nvSpPr>
        <p:spPr/>
        <p:txBody>
          <a:bodyPr/>
          <a:lstStyle/>
          <a:p>
            <a:r>
              <a:rPr lang="tr-TR" smtClean="0"/>
              <a:t>www.egitimhane.com</a:t>
            </a:r>
            <a:endParaRPr lang="tr-TR"/>
          </a:p>
        </p:txBody>
      </p:sp>
      <p:sp>
        <p:nvSpPr>
          <p:cNvPr id="9" name="8 Slayt Numarası Yer Tutucusu"/>
          <p:cNvSpPr>
            <a:spLocks noGrp="1"/>
          </p:cNvSpPr>
          <p:nvPr>
            <p:ph type="sldNum" sz="quarter" idx="12"/>
          </p:nvPr>
        </p:nvSpPr>
        <p:spPr/>
        <p:txBody>
          <a:bodyPr/>
          <a:lstStyle/>
          <a:p>
            <a:fld id="{B32C3D13-7590-4A2E-927F-53DDA6F3EE3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706ECE1-BC52-4E6E-9D55-6E06BD10A507}" type="datetime1">
              <a:rPr lang="tr-TR" smtClean="0"/>
              <a:pPr/>
              <a:t>18.06.2017</a:t>
            </a:fld>
            <a:endParaRPr lang="tr-TR"/>
          </a:p>
        </p:txBody>
      </p:sp>
      <p:sp>
        <p:nvSpPr>
          <p:cNvPr id="4" name="3 Altbilgi Yer Tutucusu"/>
          <p:cNvSpPr>
            <a:spLocks noGrp="1"/>
          </p:cNvSpPr>
          <p:nvPr>
            <p:ph type="ftr" sz="quarter" idx="11"/>
          </p:nvPr>
        </p:nvSpPr>
        <p:spPr/>
        <p:txBody>
          <a:bodyPr/>
          <a:lstStyle/>
          <a:p>
            <a:r>
              <a:rPr lang="tr-TR" smtClean="0"/>
              <a:t>www.egitimhane.com</a:t>
            </a:r>
            <a:endParaRPr lang="tr-TR"/>
          </a:p>
        </p:txBody>
      </p:sp>
      <p:sp>
        <p:nvSpPr>
          <p:cNvPr id="5" name="4 Slayt Numarası Yer Tutucusu"/>
          <p:cNvSpPr>
            <a:spLocks noGrp="1"/>
          </p:cNvSpPr>
          <p:nvPr>
            <p:ph type="sldNum" sz="quarter" idx="12"/>
          </p:nvPr>
        </p:nvSpPr>
        <p:spPr/>
        <p:txBody>
          <a:bodyPr/>
          <a:lstStyle/>
          <a:p>
            <a:fld id="{B32C3D13-7590-4A2E-927F-53DDA6F3EE3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8269949-05F6-4DDA-A517-8A002E56C0F6}" type="datetime1">
              <a:rPr lang="tr-TR" smtClean="0"/>
              <a:pPr/>
              <a:t>18.06.2017</a:t>
            </a:fld>
            <a:endParaRPr lang="tr-TR"/>
          </a:p>
        </p:txBody>
      </p:sp>
      <p:sp>
        <p:nvSpPr>
          <p:cNvPr id="3" name="2 Altbilgi Yer Tutucusu"/>
          <p:cNvSpPr>
            <a:spLocks noGrp="1"/>
          </p:cNvSpPr>
          <p:nvPr>
            <p:ph type="ftr" sz="quarter" idx="11"/>
          </p:nvPr>
        </p:nvSpPr>
        <p:spPr/>
        <p:txBody>
          <a:bodyPr/>
          <a:lstStyle/>
          <a:p>
            <a:r>
              <a:rPr lang="tr-TR" smtClean="0"/>
              <a:t>www.egitimhane.com</a:t>
            </a:r>
            <a:endParaRPr lang="tr-TR"/>
          </a:p>
        </p:txBody>
      </p:sp>
      <p:sp>
        <p:nvSpPr>
          <p:cNvPr id="4" name="3 Slayt Numarası Yer Tutucusu"/>
          <p:cNvSpPr>
            <a:spLocks noGrp="1"/>
          </p:cNvSpPr>
          <p:nvPr>
            <p:ph type="sldNum" sz="quarter" idx="12"/>
          </p:nvPr>
        </p:nvSpPr>
        <p:spPr/>
        <p:txBody>
          <a:bodyPr/>
          <a:lstStyle/>
          <a:p>
            <a:fld id="{B32C3D13-7590-4A2E-927F-53DDA6F3EE3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78513AA-AFA6-479D-83E0-49C12675B551}" type="datetime1">
              <a:rPr lang="tr-TR" smtClean="0"/>
              <a:pPr/>
              <a:t>18.06.2017</a:t>
            </a:fld>
            <a:endParaRPr lang="tr-TR"/>
          </a:p>
        </p:txBody>
      </p:sp>
      <p:sp>
        <p:nvSpPr>
          <p:cNvPr id="6" name="5 Altbilgi Yer Tutucusu"/>
          <p:cNvSpPr>
            <a:spLocks noGrp="1"/>
          </p:cNvSpPr>
          <p:nvPr>
            <p:ph type="ftr" sz="quarter" idx="11"/>
          </p:nvPr>
        </p:nvSpPr>
        <p:spPr/>
        <p:txBody>
          <a:bodyPr/>
          <a:lstStyle/>
          <a:p>
            <a:r>
              <a:rPr lang="tr-TR" smtClean="0"/>
              <a:t>www.egitimhane.com</a:t>
            </a:r>
            <a:endParaRPr lang="tr-TR"/>
          </a:p>
        </p:txBody>
      </p:sp>
      <p:sp>
        <p:nvSpPr>
          <p:cNvPr id="7" name="6 Slayt Numarası Yer Tutucusu"/>
          <p:cNvSpPr>
            <a:spLocks noGrp="1"/>
          </p:cNvSpPr>
          <p:nvPr>
            <p:ph type="sldNum" sz="quarter" idx="12"/>
          </p:nvPr>
        </p:nvSpPr>
        <p:spPr/>
        <p:txBody>
          <a:bodyPr/>
          <a:lstStyle/>
          <a:p>
            <a:fld id="{B32C3D13-7590-4A2E-927F-53DDA6F3EE3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AFDBE5E-A3AD-4943-910A-09D36881C1B5}" type="datetime1">
              <a:rPr lang="tr-TR" smtClean="0"/>
              <a:pPr/>
              <a:t>18.06.2017</a:t>
            </a:fld>
            <a:endParaRPr lang="tr-TR"/>
          </a:p>
        </p:txBody>
      </p:sp>
      <p:sp>
        <p:nvSpPr>
          <p:cNvPr id="6" name="5 Altbilgi Yer Tutucusu"/>
          <p:cNvSpPr>
            <a:spLocks noGrp="1"/>
          </p:cNvSpPr>
          <p:nvPr>
            <p:ph type="ftr" sz="quarter" idx="11"/>
          </p:nvPr>
        </p:nvSpPr>
        <p:spPr/>
        <p:txBody>
          <a:bodyPr/>
          <a:lstStyle/>
          <a:p>
            <a:r>
              <a:rPr lang="tr-TR" smtClean="0"/>
              <a:t>www.egitimhane.com</a:t>
            </a:r>
            <a:endParaRPr lang="tr-TR"/>
          </a:p>
        </p:txBody>
      </p:sp>
      <p:sp>
        <p:nvSpPr>
          <p:cNvPr id="7" name="6 Slayt Numarası Yer Tutucusu"/>
          <p:cNvSpPr>
            <a:spLocks noGrp="1"/>
          </p:cNvSpPr>
          <p:nvPr>
            <p:ph type="sldNum" sz="quarter" idx="12"/>
          </p:nvPr>
        </p:nvSpPr>
        <p:spPr/>
        <p:txBody>
          <a:bodyPr/>
          <a:lstStyle/>
          <a:p>
            <a:fld id="{B32C3D13-7590-4A2E-927F-53DDA6F3EE37}"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9FB77-704F-4167-97DD-CECFEA95A12F}" type="datetime1">
              <a:rPr lang="tr-TR" smtClean="0"/>
              <a:pPr/>
              <a:t>18.06.2017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www.egitimhane.com</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2C3D13-7590-4A2E-927F-53DDA6F3EE3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lstStyle/>
          <a:p>
            <a:r>
              <a:rPr lang="tr-TR" dirty="0" smtClean="0">
                <a:solidFill>
                  <a:srgbClr val="FF0000"/>
                </a:solidFill>
              </a:rPr>
              <a:t>1-İSKENDİRİYE </a:t>
            </a:r>
            <a:r>
              <a:rPr lang="tr-TR" dirty="0" smtClean="0">
                <a:solidFill>
                  <a:srgbClr val="FF0000"/>
                </a:solidFill>
              </a:rPr>
              <a:t>FENERİ</a:t>
            </a:r>
            <a:endParaRPr lang="tr-TR" dirty="0"/>
          </a:p>
        </p:txBody>
      </p:sp>
      <p:sp>
        <p:nvSpPr>
          <p:cNvPr id="3" name="2 İçerik Yer Tutucusu"/>
          <p:cNvSpPr>
            <a:spLocks noGrp="1"/>
          </p:cNvSpPr>
          <p:nvPr>
            <p:ph idx="1"/>
          </p:nvPr>
        </p:nvSpPr>
        <p:spPr>
          <a:xfrm>
            <a:off x="357158" y="1357298"/>
            <a:ext cx="8501122" cy="5286412"/>
          </a:xfrm>
        </p:spPr>
        <p:txBody>
          <a:bodyPr>
            <a:normAutofit fontScale="85000" lnSpcReduction="20000"/>
          </a:bodyPr>
          <a:lstStyle/>
          <a:p>
            <a:pPr>
              <a:buNone/>
            </a:pPr>
            <a:r>
              <a:rPr lang="tr-TR" dirty="0" smtClean="0"/>
              <a:t> </a:t>
            </a:r>
            <a:r>
              <a:rPr lang="tr-TR" dirty="0" smtClean="0"/>
              <a:t>    Büyük </a:t>
            </a:r>
            <a:r>
              <a:rPr lang="tr-TR" dirty="0" smtClean="0"/>
              <a:t>İskender’in ölümünden sonra kumandanı </a:t>
            </a:r>
            <a:r>
              <a:rPr lang="tr-TR" dirty="0" err="1" smtClean="0"/>
              <a:t>Ptolemy</a:t>
            </a:r>
            <a:r>
              <a:rPr lang="tr-TR" dirty="0" smtClean="0"/>
              <a:t> </a:t>
            </a:r>
            <a:r>
              <a:rPr lang="tr-TR" dirty="0" err="1" smtClean="0"/>
              <a:t>Soter</a:t>
            </a:r>
            <a:r>
              <a:rPr lang="tr-TR" dirty="0" smtClean="0"/>
              <a:t>, Mısır civarında güçlendi ve İskenderiye’yi kendine başkent yaptı. Kent kıyısında </a:t>
            </a:r>
            <a:r>
              <a:rPr lang="tr-TR" dirty="0" err="1" smtClean="0"/>
              <a:t>Faros</a:t>
            </a:r>
            <a:r>
              <a:rPr lang="tr-TR" dirty="0" smtClean="0"/>
              <a:t> isimli bir ada bulunuyordu. Bu adaya bir fener kulesi yapılmak istendi. Yapı, </a:t>
            </a:r>
            <a:r>
              <a:rPr lang="tr-TR" dirty="0" err="1" smtClean="0"/>
              <a:t>Euclid’in</a:t>
            </a:r>
            <a:r>
              <a:rPr lang="tr-TR" dirty="0" smtClean="0"/>
              <a:t> bir çağdaşı olan </a:t>
            </a:r>
            <a:r>
              <a:rPr lang="tr-TR" dirty="0" err="1" smtClean="0"/>
              <a:t>Sostratus</a:t>
            </a:r>
            <a:r>
              <a:rPr lang="tr-TR" dirty="0" smtClean="0"/>
              <a:t> tarafından İskenderiye Kütüphanesi’nde tasarlandı. 117 m. boyundaki Fener’in en gizemli yanı aynasıydı. Bu aynanın yansıttığı ışık gece yaklaşık 50 km. mesafeden görülebiliyordu. Araplar Mısır’ı fethettiklerinde İskenderiye’ye hayran oldular. Ama stratejik açıdan başkentlerini Kahire’ye kaydırdılar. Fener depremlerden epey zarar gördü ve 1480 yılında </a:t>
            </a:r>
            <a:r>
              <a:rPr lang="tr-TR" dirty="0" err="1" smtClean="0"/>
              <a:t>Memlüklüler</a:t>
            </a:r>
            <a:r>
              <a:rPr lang="tr-TR" dirty="0" smtClean="0"/>
              <a:t> tarafından şehri korumak için yapılan bir kalede malzemeleri kullanılmak üzere yıkıldı. </a:t>
            </a:r>
            <a:br>
              <a:rPr lang="tr-TR" dirty="0" smtClean="0"/>
            </a:br>
            <a:endParaRPr lang="tr-TR" dirty="0"/>
          </a:p>
        </p:txBody>
      </p:sp>
      <p:sp>
        <p:nvSpPr>
          <p:cNvPr id="4" name="3 Altbilgi Yer Tutucusu"/>
          <p:cNvSpPr>
            <a:spLocks noGrp="1"/>
          </p:cNvSpPr>
          <p:nvPr>
            <p:ph type="ftr" sz="quarter" idx="11"/>
          </p:nvPr>
        </p:nvSpPr>
        <p:spPr/>
        <p:txBody>
          <a:bodyPr/>
          <a:lstStyle/>
          <a:p>
            <a:endParaRPr lang="tr-TR" dirty="0"/>
          </a:p>
        </p:txBody>
      </p:sp>
    </p:spTree>
  </p:cSld>
  <p:clrMapOvr>
    <a:masterClrMapping/>
  </p:clrMapOvr>
  <p:transition>
    <p:zoom/>
    <p:sndAc>
      <p:stSnd>
        <p:snd r:embed="rId2" name="coin.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5122" name="Picture 2" descr="C:\Users\w7\Desktop\halikarnas-mozolesi-hakkinda-bilgiler.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6-BABİLİN </a:t>
            </a:r>
            <a:r>
              <a:rPr lang="tr-TR" dirty="0" smtClean="0">
                <a:solidFill>
                  <a:srgbClr val="FF0000"/>
                </a:solidFill>
              </a:rPr>
              <a:t>ASMA BAHÇELERİ</a:t>
            </a:r>
            <a:endParaRPr lang="tr-TR" dirty="0">
              <a:solidFill>
                <a:srgbClr val="FF0000"/>
              </a:solidFill>
            </a:endParaRPr>
          </a:p>
        </p:txBody>
      </p:sp>
      <p:sp>
        <p:nvSpPr>
          <p:cNvPr id="3" name="2 İçerik Yer Tutucusu"/>
          <p:cNvSpPr>
            <a:spLocks noGrp="1"/>
          </p:cNvSpPr>
          <p:nvPr>
            <p:ph idx="1"/>
          </p:nvPr>
        </p:nvSpPr>
        <p:spPr/>
        <p:txBody>
          <a:bodyPr>
            <a:noAutofit/>
          </a:bodyPr>
          <a:lstStyle/>
          <a:p>
            <a:pPr>
              <a:buNone/>
            </a:pPr>
            <a:r>
              <a:rPr lang="tr-TR" sz="2000" dirty="0" smtClean="0"/>
              <a:t>      Yunanlı </a:t>
            </a:r>
            <a:r>
              <a:rPr lang="tr-TR" sz="2000" dirty="0" smtClean="0"/>
              <a:t>coğrafyacı </a:t>
            </a:r>
            <a:r>
              <a:rPr lang="tr-TR" sz="2000" dirty="0" err="1" smtClean="0"/>
              <a:t>Strabo’nun</a:t>
            </a:r>
            <a:r>
              <a:rPr lang="tr-TR" sz="2000" dirty="0" smtClean="0"/>
              <a:t> M.Ö. 1. </a:t>
            </a:r>
            <a:r>
              <a:rPr lang="tr-TR" sz="2000" dirty="0" err="1" smtClean="0"/>
              <a:t>yy.</a:t>
            </a:r>
            <a:r>
              <a:rPr lang="tr-TR" sz="2000" dirty="0" err="1" smtClean="0"/>
              <a:t>’daki</a:t>
            </a:r>
            <a:r>
              <a:rPr lang="tr-TR" sz="2000" dirty="0" smtClean="0"/>
              <a:t> tanımlamasına göre, bahçeler birbiri üzerinde yükselen kübik direklerden oluşuyordu. Bunların içleri çukurdu ve büyük bitkilerin ve ağaçların yetişebilmesi için toprakla doldurulmuştu. Kubbeler, sütunlar ve taraçalar pişmiş tuğla ve asfalttan yapılmıştı. Yüksekteki bahçeleri sulamak için Fırat nehrinden zincir pompalarla su yukarılara çıkarılıyordu. Bu şekilde üst seviyelere taşınan </a:t>
            </a:r>
            <a:r>
              <a:rPr lang="tr-TR" sz="2800" dirty="0" smtClean="0"/>
              <a:t>su</a:t>
            </a:r>
            <a:r>
              <a:rPr lang="tr-TR" sz="2000" dirty="0" smtClean="0"/>
              <a:t>, bahçeleri sulayarak teraslardan aşağıya doğru akıyordu. Bahçeler </a:t>
            </a:r>
            <a:r>
              <a:rPr lang="tr-TR" sz="2000" dirty="0" err="1" smtClean="0"/>
              <a:t>Nebuchadnezzar’ın</a:t>
            </a:r>
            <a:r>
              <a:rPr lang="tr-TR" sz="2000" dirty="0" smtClean="0"/>
              <a:t> sıla hasreti çeken karısı </a:t>
            </a:r>
            <a:r>
              <a:rPr lang="tr-TR" sz="2000" dirty="0" err="1" smtClean="0"/>
              <a:t>Amyitis’i</a:t>
            </a:r>
            <a:r>
              <a:rPr lang="tr-TR" sz="2000" dirty="0" smtClean="0"/>
              <a:t> neşelendirmek için yapılmıştı. </a:t>
            </a:r>
            <a:r>
              <a:rPr lang="tr-TR" sz="2000" dirty="0" err="1" smtClean="0"/>
              <a:t>Amytis</a:t>
            </a:r>
            <a:r>
              <a:rPr lang="tr-TR" sz="2000" dirty="0" smtClean="0"/>
              <a:t>, </a:t>
            </a:r>
            <a:r>
              <a:rPr lang="tr-TR" sz="2000" dirty="0" err="1" smtClean="0"/>
              <a:t>Medes</a:t>
            </a:r>
            <a:r>
              <a:rPr lang="tr-TR" sz="2000" dirty="0" smtClean="0"/>
              <a:t> Kralı’nın kızıydı ve iki ülkenin müttefik olması amacıyla </a:t>
            </a:r>
            <a:r>
              <a:rPr lang="tr-TR" sz="2000" dirty="0" err="1" smtClean="0"/>
              <a:t>Nebuchadnezzar</a:t>
            </a:r>
            <a:r>
              <a:rPr lang="tr-TR" sz="2000" dirty="0" smtClean="0"/>
              <a:t> ile evlendirilmişti. Onun geldiği ülke yeşil, engebeli ve dağlıktı. Mezopotamya’nın bu dümdüz ve sıcak ortamı onu depresyona itmişti. Kral, karısının sıla hasretini gidermek için onun memleketinin bir benzerini yapmaya karar verdi. Yapay dağlar ve suların akacağı büyük teraslar yaptırdı.</a:t>
            </a:r>
            <a:br>
              <a:rPr lang="tr-TR" sz="2000" dirty="0" smtClean="0"/>
            </a:br>
            <a:r>
              <a:rPr lang="tr-TR" sz="2000" dirty="0" smtClean="0"/>
              <a:t>       </a:t>
            </a:r>
            <a:br>
              <a:rPr lang="tr-TR" sz="2000" dirty="0" smtClean="0"/>
            </a:br>
            <a:endParaRPr lang="tr-TR" sz="2000" dirty="0"/>
          </a:p>
        </p:txBody>
      </p:sp>
      <p:sp>
        <p:nvSpPr>
          <p:cNvPr id="4" name="2 İçerik Yer Tutucusu"/>
          <p:cNvSpPr txBox="1">
            <a:spLocks/>
          </p:cNvSpPr>
          <p:nvPr/>
        </p:nvSpPr>
        <p:spPr>
          <a:xfrm>
            <a:off x="357158" y="1500174"/>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4 Altbilgi Yer Tutucusu"/>
          <p:cNvSpPr>
            <a:spLocks noGrp="1"/>
          </p:cNvSpPr>
          <p:nvPr>
            <p:ph type="ftr" sz="quarter" idx="11"/>
          </p:nvPr>
        </p:nvSpPr>
        <p:spPr/>
        <p:txBody>
          <a:bodyPr/>
          <a:lstStyle/>
          <a:p>
            <a:endParaRPr lang="tr-TR" dirty="0"/>
          </a:p>
        </p:txBody>
      </p:sp>
    </p:spTree>
  </p:cSld>
  <p:clrMapOvr>
    <a:masterClrMapping/>
  </p:clrMapOvr>
  <p:transition>
    <p:wheel/>
    <p:sndAc>
      <p:stSnd>
        <p:snd r:embed="rId2" name="laser.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Altbilgi Yer Tutucusu"/>
          <p:cNvSpPr>
            <a:spLocks noGrp="1"/>
          </p:cNvSpPr>
          <p:nvPr>
            <p:ph type="ftr" sz="quarter" idx="11"/>
          </p:nvPr>
        </p:nvSpPr>
        <p:spPr/>
        <p:txBody>
          <a:bodyPr/>
          <a:lstStyle/>
          <a:p>
            <a:endParaRPr lang="tr-TR" dirty="0"/>
          </a:p>
        </p:txBody>
      </p:sp>
      <p:pic>
        <p:nvPicPr>
          <p:cNvPr id="6146" name="Picture 2" descr="C:\Users\w7\Desktop\BABİL.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7-ARTEMİS TAPINAĞI</a:t>
            </a:r>
            <a:endParaRPr lang="tr-TR" dirty="0">
              <a:solidFill>
                <a:srgbClr val="FF0000"/>
              </a:solidFill>
            </a:endParaRPr>
          </a:p>
        </p:txBody>
      </p:sp>
      <p:sp>
        <p:nvSpPr>
          <p:cNvPr id="3" name="2 İçerik Yer Tutucusu"/>
          <p:cNvSpPr>
            <a:spLocks noGrp="1"/>
          </p:cNvSpPr>
          <p:nvPr>
            <p:ph idx="1"/>
          </p:nvPr>
        </p:nvSpPr>
        <p:spPr/>
        <p:txBody>
          <a:bodyPr>
            <a:normAutofit fontScale="77500" lnSpcReduction="20000"/>
          </a:bodyPr>
          <a:lstStyle/>
          <a:p>
            <a:r>
              <a:rPr lang="tr-TR" dirty="0" smtClean="0"/>
              <a:t>Bugün topraklarımızda bulunan </a:t>
            </a:r>
            <a:r>
              <a:rPr lang="tr-TR" b="1" dirty="0" smtClean="0"/>
              <a:t>Artemis Tapınağı </a:t>
            </a:r>
            <a:r>
              <a:rPr lang="tr-TR" dirty="0" smtClean="0"/>
              <a:t>Efes bulunmakta ve ayrıca diğer adı olarak Diana Tapınağı olarak bilinmektedir. Yapım tarihi MÖ 550 yıllarına kadar dayanırken Dünyanın 7 </a:t>
            </a:r>
            <a:r>
              <a:rPr lang="tr-TR" dirty="0" smtClean="0"/>
              <a:t>harikası </a:t>
            </a:r>
            <a:r>
              <a:rPr lang="tr-TR" dirty="0" smtClean="0"/>
              <a:t>arasına girmiş eserlerden olarak bulunmaktadır. İnşası sırasında sadece mermer kullanılarak inşa edilmiş olan </a:t>
            </a:r>
            <a:r>
              <a:rPr lang="tr-TR" b="1" dirty="0" smtClean="0"/>
              <a:t>Artemis Tapınağı </a:t>
            </a:r>
            <a:r>
              <a:rPr lang="tr-TR" dirty="0" smtClean="0"/>
              <a:t>şu an Türkiye Efes Antik Kentinde iki tane mermer kalmıştır.  Bu şah eser 120 yıllık bir çalışma sonucu yapılmış olup 120 yıl gibi uzun bir sürede inşa edilmiştir. Dünyanın yedi harikası olan bu eseri kitabına ve derlemesine o zamanın Yunan </a:t>
            </a:r>
            <a:r>
              <a:rPr lang="tr-TR" dirty="0" err="1" smtClean="0"/>
              <a:t>Sidonu</a:t>
            </a:r>
            <a:r>
              <a:rPr lang="tr-TR" dirty="0" smtClean="0"/>
              <a:t> olan </a:t>
            </a:r>
            <a:r>
              <a:rPr lang="tr-TR" dirty="0" err="1" smtClean="0"/>
              <a:t>Antipader</a:t>
            </a:r>
            <a:r>
              <a:rPr lang="tr-TR" dirty="0" smtClean="0"/>
              <a:t> tarafından kitabına alınmış ve çok güzel bir şekilde onun güzelliği </a:t>
            </a:r>
            <a:r>
              <a:rPr lang="tr-TR" dirty="0" err="1" smtClean="0"/>
              <a:t>betinlenmiş</a:t>
            </a:r>
            <a:r>
              <a:rPr lang="tr-TR" dirty="0" smtClean="0"/>
              <a:t> olup günümüzde bu </a:t>
            </a:r>
            <a:r>
              <a:rPr lang="tr-TR" dirty="0" err="1" smtClean="0"/>
              <a:t>betinlemeden</a:t>
            </a:r>
            <a:r>
              <a:rPr lang="tr-TR" dirty="0" smtClean="0"/>
              <a:t> yola çıkarak bir çok resim ve maketler yapılmıştır.</a:t>
            </a:r>
            <a:endParaRPr lang="tr-TR" dirty="0"/>
          </a:p>
        </p:txBody>
      </p:sp>
      <p:sp>
        <p:nvSpPr>
          <p:cNvPr id="4" name="3 Altbilgi Yer Tutucusu"/>
          <p:cNvSpPr>
            <a:spLocks noGrp="1"/>
          </p:cNvSpPr>
          <p:nvPr>
            <p:ph type="ftr" sz="quarter" idx="11"/>
          </p:nvPr>
        </p:nvSpPr>
        <p:spPr/>
        <p:txBody>
          <a:bodyPr/>
          <a:lstStyle/>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7170" name="Picture 2" descr="C:\Users\w7\Desktop\artemis_tapinagi-2-300x169.jpg"/>
          <p:cNvPicPr>
            <a:picLocks noGrp="1" noChangeAspect="1" noChangeArrowheads="1"/>
          </p:cNvPicPr>
          <p:nvPr>
            <p:ph idx="1"/>
          </p:nvPr>
        </p:nvPicPr>
        <p:blipFill>
          <a:blip r:embed="rId2"/>
          <a:srcRect/>
          <a:stretch>
            <a:fillRect/>
          </a:stretch>
        </p:blipFill>
        <p:spPr bwMode="auto">
          <a:xfrm>
            <a:off x="0" y="0"/>
            <a:ext cx="9144000" cy="685799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Altbilgi Yer Tutucusu"/>
          <p:cNvSpPr>
            <a:spLocks noGrp="1"/>
          </p:cNvSpPr>
          <p:nvPr>
            <p:ph type="ftr" sz="quarter" idx="11"/>
          </p:nvPr>
        </p:nvSpPr>
        <p:spPr/>
        <p:txBody>
          <a:bodyPr/>
          <a:lstStyle/>
          <a:p>
            <a:endParaRPr lang="tr-TR" dirty="0"/>
          </a:p>
        </p:txBody>
      </p:sp>
      <p:pic>
        <p:nvPicPr>
          <p:cNvPr id="1026" name="Picture 2" descr="C:\Users\w7\Desktop\indir.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lstStyle/>
          <a:p>
            <a:r>
              <a:rPr lang="tr-TR" dirty="0" smtClean="0">
                <a:solidFill>
                  <a:srgbClr val="FF0000"/>
                </a:solidFill>
              </a:rPr>
              <a:t>2-KEOPS </a:t>
            </a:r>
            <a:r>
              <a:rPr lang="tr-TR" dirty="0" smtClean="0">
                <a:solidFill>
                  <a:srgbClr val="FF0000"/>
                </a:solidFill>
              </a:rPr>
              <a:t>PİRAMİDİ</a:t>
            </a:r>
            <a:endParaRPr lang="tr-TR" dirty="0">
              <a:solidFill>
                <a:srgbClr val="FF0000"/>
              </a:solidFill>
            </a:endParaRPr>
          </a:p>
        </p:txBody>
      </p:sp>
      <p:sp>
        <p:nvSpPr>
          <p:cNvPr id="3" name="2 İçerik Yer Tutucusu"/>
          <p:cNvSpPr>
            <a:spLocks noGrp="1"/>
          </p:cNvSpPr>
          <p:nvPr>
            <p:ph idx="1"/>
          </p:nvPr>
        </p:nvSpPr>
        <p:spPr>
          <a:xfrm>
            <a:off x="285720" y="1142984"/>
            <a:ext cx="8429684" cy="5357850"/>
          </a:xfrm>
        </p:spPr>
        <p:txBody>
          <a:bodyPr>
            <a:normAutofit/>
          </a:bodyPr>
          <a:lstStyle/>
          <a:p>
            <a:pPr>
              <a:buNone/>
            </a:pPr>
            <a:r>
              <a:rPr lang="tr-TR" sz="2400" dirty="0" smtClean="0"/>
              <a:t>      Sanıldığının aksine 3 piramidin hepsi dünyanın yedi harikası listesine dahil değil. Piramitlerden sadece </a:t>
            </a:r>
            <a:r>
              <a:rPr lang="tr-TR" sz="2400" dirty="0" err="1" smtClean="0"/>
              <a:t>Keops</a:t>
            </a:r>
            <a:r>
              <a:rPr lang="tr-TR" sz="2400" dirty="0" smtClean="0"/>
              <a:t> Piramidi bu listeye girdi. </a:t>
            </a:r>
            <a:r>
              <a:rPr lang="tr-TR" sz="2400" dirty="0" err="1" smtClean="0"/>
              <a:t>Keops</a:t>
            </a:r>
            <a:r>
              <a:rPr lang="tr-TR" sz="2400" dirty="0" smtClean="0"/>
              <a:t> Piramidi aynı zamanda dünyanın yedi harikasından günümüze dek ayakta kalabilmiş tek yapı. Piramit 4. Hanedanlık zamanında M.Ö. 2560 yılında Firavun </a:t>
            </a:r>
            <a:r>
              <a:rPr lang="tr-TR" sz="2400" dirty="0" err="1" smtClean="0"/>
              <a:t>Khufu</a:t>
            </a:r>
            <a:r>
              <a:rPr lang="tr-TR" sz="2400" dirty="0" smtClean="0"/>
              <a:t> (</a:t>
            </a:r>
            <a:r>
              <a:rPr lang="tr-TR" sz="2400" dirty="0" err="1" smtClean="0"/>
              <a:t>Keops</a:t>
            </a:r>
            <a:r>
              <a:rPr lang="tr-TR" sz="2400" dirty="0" smtClean="0"/>
              <a:t>) tarafından yaptırıldı. </a:t>
            </a:r>
            <a:r>
              <a:rPr lang="tr-TR" sz="2400" dirty="0" err="1" smtClean="0"/>
              <a:t>Keops</a:t>
            </a:r>
            <a:r>
              <a:rPr lang="tr-TR" sz="2400" dirty="0" smtClean="0"/>
              <a:t> Piramidi’nin yapımının 20 yılı aştığı sanılıyor. Piramit yapıldığında 145.75m yüksekliğindeydi. Yapıldığından itibaren 43 yüz yıl boyunca da dünyadaki en uzun yapı olarak kayıtlara geçti. </a:t>
            </a:r>
            <a:endParaRPr lang="tr-TR" sz="2400" dirty="0"/>
          </a:p>
        </p:txBody>
      </p:sp>
    </p:spTree>
  </p:cSld>
  <p:clrMapOvr>
    <a:masterClrMapping/>
  </p:clrMapOvr>
  <p:transition spd="slow" advClick="0">
    <p:fade thruBlk="1"/>
    <p:sndAc>
      <p:stSnd>
        <p:snd r:embed="rId3" name="suction.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Altbilgi Yer Tutucusu"/>
          <p:cNvSpPr>
            <a:spLocks noGrp="1"/>
          </p:cNvSpPr>
          <p:nvPr>
            <p:ph type="ftr" sz="quarter" idx="11"/>
          </p:nvPr>
        </p:nvSpPr>
        <p:spPr/>
        <p:txBody>
          <a:bodyPr/>
          <a:lstStyle/>
          <a:p>
            <a:endParaRPr lang="tr-TR" dirty="0"/>
          </a:p>
        </p:txBody>
      </p:sp>
      <p:pic>
        <p:nvPicPr>
          <p:cNvPr id="2050" name="Picture 2" descr="C:\Users\w7\Desktop\keops.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3-ZEUS </a:t>
            </a:r>
            <a:r>
              <a:rPr lang="tr-TR" dirty="0" smtClean="0">
                <a:solidFill>
                  <a:srgbClr val="FF0000"/>
                </a:solidFill>
              </a:rPr>
              <a:t>HEYKELİ</a:t>
            </a:r>
            <a:endParaRPr lang="tr-TR" dirty="0">
              <a:solidFill>
                <a:srgbClr val="FF0000"/>
              </a:solidFill>
            </a:endParaRPr>
          </a:p>
        </p:txBody>
      </p:sp>
      <p:sp>
        <p:nvSpPr>
          <p:cNvPr id="3" name="2 İçerik Yer Tutucusu"/>
          <p:cNvSpPr>
            <a:spLocks noGrp="1"/>
          </p:cNvSpPr>
          <p:nvPr>
            <p:ph idx="1"/>
          </p:nvPr>
        </p:nvSpPr>
        <p:spPr>
          <a:xfrm>
            <a:off x="642878" y="1214422"/>
            <a:ext cx="8501122" cy="5214974"/>
          </a:xfrm>
        </p:spPr>
        <p:txBody>
          <a:bodyPr>
            <a:noAutofit/>
          </a:bodyPr>
          <a:lstStyle/>
          <a:p>
            <a:pPr>
              <a:buNone/>
            </a:pPr>
            <a:r>
              <a:rPr lang="tr-TR" sz="2400" dirty="0" smtClean="0"/>
              <a:t>      Zeus Heykeli M. Ö 450 yıllarında </a:t>
            </a:r>
            <a:r>
              <a:rPr lang="tr-TR" sz="2400" dirty="0" err="1" smtClean="0"/>
              <a:t>Olympia’da</a:t>
            </a:r>
            <a:r>
              <a:rPr lang="tr-TR" sz="2400" dirty="0" smtClean="0"/>
              <a:t> yapıldı. Heykel, adına olimpiyat oyunları düzenlenilen, Yunanlıların en büyük tanrısı Zeus için yapılmıştı. Zeus Heykeli bir tahta iskelet üzerine altın ve fildişi metal parçaların yerleştirilmesiyle yapılmıştı. Heykel tapınağa ancak sığabiliyordu, öyle ki Zeus ayağa kalksa tapınağın tavanı yıkılacakmış gibi bir hava veriyordu. Heykelin oturtulduğu taban 6.5m. genişliğinde ve 1m. yüksekliğinde, heykelin kendisi ise 13m yüksekliğindeydi. Olimpiyat oyunları 391 yılında </a:t>
            </a:r>
            <a:r>
              <a:rPr lang="tr-TR" sz="2400" dirty="0" err="1" smtClean="0"/>
              <a:t>Theodosius</a:t>
            </a:r>
            <a:r>
              <a:rPr lang="tr-TR" sz="2400" dirty="0" smtClean="0"/>
              <a:t> I tarafından putperestlik olarak suçlanıp sona erdirilince, Zeus Tapınağı da kapatıldı. Heykel zengin Yunanlılar tarafından </a:t>
            </a:r>
            <a:r>
              <a:rPr lang="tr-TR" sz="2400" dirty="0" err="1" smtClean="0"/>
              <a:t>Constantinople’e</a:t>
            </a:r>
            <a:r>
              <a:rPr lang="tr-TR" sz="2400" dirty="0" smtClean="0"/>
              <a:t> taşınmıştı ve orada 462 yılındaki büyük yangında yok olana dek kaldı.</a:t>
            </a:r>
            <a:endParaRPr lang="tr-TR" sz="2400" dirty="0"/>
          </a:p>
        </p:txBody>
      </p:sp>
    </p:spTree>
  </p:cSld>
  <p:clrMapOvr>
    <a:masterClrMapping/>
  </p:clrMapOvr>
  <p:transition advClick="0" advTm="0">
    <p:cut/>
    <p:sndAc>
      <p:stSnd>
        <p:snd r:embed="rId3" name="drumroll.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074" name="Picture 2" descr="C:\Users\w7\Desktop\zeus-heykeli(1).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lstStyle/>
          <a:p>
            <a:r>
              <a:rPr lang="tr-TR" dirty="0" smtClean="0">
                <a:solidFill>
                  <a:srgbClr val="FF0000"/>
                </a:solidFill>
              </a:rPr>
              <a:t>4-RODOS </a:t>
            </a:r>
            <a:r>
              <a:rPr lang="tr-TR" dirty="0" smtClean="0">
                <a:solidFill>
                  <a:srgbClr val="FF0000"/>
                </a:solidFill>
              </a:rPr>
              <a:t>HEYKELİ</a:t>
            </a:r>
            <a:endParaRPr lang="tr-TR" dirty="0">
              <a:solidFill>
                <a:srgbClr val="FF0000"/>
              </a:solidFill>
            </a:endParaRPr>
          </a:p>
        </p:txBody>
      </p:sp>
      <p:sp>
        <p:nvSpPr>
          <p:cNvPr id="3" name="2 İçerik Yer Tutucusu"/>
          <p:cNvSpPr>
            <a:spLocks noGrp="1"/>
          </p:cNvSpPr>
          <p:nvPr>
            <p:ph idx="1"/>
          </p:nvPr>
        </p:nvSpPr>
        <p:spPr>
          <a:xfrm>
            <a:off x="285720" y="1142984"/>
            <a:ext cx="8401080" cy="5429288"/>
          </a:xfrm>
        </p:spPr>
        <p:txBody>
          <a:bodyPr>
            <a:normAutofit fontScale="77500" lnSpcReduction="20000"/>
          </a:bodyPr>
          <a:lstStyle/>
          <a:p>
            <a:pPr>
              <a:buNone/>
            </a:pPr>
            <a:r>
              <a:rPr lang="tr-TR" dirty="0" smtClean="0"/>
              <a:t>       Yapılışından yok oluşuna kadar yalnızca 56 yıl geçmesine rağmen, Rodos Heykeli dünyanın yedi harikasından biri olmayı başardı. Rodos Heykeli yapıldığında sadece devasa bir heykel değildi. Heykel Rodos adasındaki insanlar için beraberliğin bir simgesiydi. Rodos Heykeli’nin yapılması tam 12 yıl aldı ve M. Ö. 282 yılında bitirildi. Heykel yaklaşık 33 m. boyundaydı; demir ve taşla desteklenmiş bronzdan oluşuyordu. Liman girişinde bulunan heykel M.Ö. 226 yılında bir deprem sonucunda en zayıf noktası olan dizinden kırıldı. Rodoslular, Firavun </a:t>
            </a:r>
            <a:r>
              <a:rPr lang="tr-TR" dirty="0" err="1" smtClean="0"/>
              <a:t>Ptolemy</a:t>
            </a:r>
            <a:r>
              <a:rPr lang="tr-TR" dirty="0" smtClean="0"/>
              <a:t> III </a:t>
            </a:r>
            <a:r>
              <a:rPr lang="tr-TR" dirty="0" err="1" smtClean="0"/>
              <a:t>Eurgetes’den</a:t>
            </a:r>
            <a:r>
              <a:rPr lang="tr-TR" dirty="0" smtClean="0"/>
              <a:t> restorasyon için yardım teklifi aldılarsa da, bir kahine başvuruldu ve yardım reddedildi. Neredeyse 1000 yıl boyunca heykel harabe halinde kaldı. 654 yılında Araplar Rodos’u istila ettiler. Heykelden kalanları Suriyeli bir Yahudi’ye sattılar. Söylenildiğine göre bütün parçaları Suriye’ye 900 tane devenin sırtında taşınmış. </a:t>
            </a:r>
            <a:endParaRPr lang="tr-TR" dirty="0"/>
          </a:p>
        </p:txBody>
      </p:sp>
    </p:spTree>
  </p:cSld>
  <p:clrMapOvr>
    <a:masterClrMapping/>
  </p:clrMapOvr>
  <p:transition>
    <p:wipe dir="d"/>
    <p:sndAc>
      <p:stSnd>
        <p:snd r:embed="rId2" name="explod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099" name="Picture 3" descr="C:\Users\w7\Desktop\rodos.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lstStyle/>
          <a:p>
            <a:r>
              <a:rPr lang="tr-TR" dirty="0" smtClean="0">
                <a:solidFill>
                  <a:srgbClr val="FF0000"/>
                </a:solidFill>
              </a:rPr>
              <a:t>5-KRAL </a:t>
            </a:r>
            <a:r>
              <a:rPr lang="tr-TR" dirty="0" smtClean="0">
                <a:solidFill>
                  <a:srgbClr val="FF0000"/>
                </a:solidFill>
              </a:rPr>
              <a:t>MOUSOLLOSUN MEZARI</a:t>
            </a:r>
            <a:endParaRPr lang="tr-TR" dirty="0">
              <a:solidFill>
                <a:srgbClr val="FF0000"/>
              </a:solidFill>
            </a:endParaRPr>
          </a:p>
        </p:txBody>
      </p:sp>
      <p:sp>
        <p:nvSpPr>
          <p:cNvPr id="3" name="2 İçerik Yer Tutucusu"/>
          <p:cNvSpPr>
            <a:spLocks noGrp="1"/>
          </p:cNvSpPr>
          <p:nvPr>
            <p:ph idx="1"/>
          </p:nvPr>
        </p:nvSpPr>
        <p:spPr>
          <a:xfrm>
            <a:off x="285720" y="1142984"/>
            <a:ext cx="8501122" cy="5500726"/>
          </a:xfrm>
        </p:spPr>
        <p:txBody>
          <a:bodyPr>
            <a:noAutofit/>
          </a:bodyPr>
          <a:lstStyle/>
          <a:p>
            <a:pPr>
              <a:buNone/>
            </a:pPr>
            <a:r>
              <a:rPr lang="tr-TR" sz="2400" dirty="0" smtClean="0"/>
              <a:t>     </a:t>
            </a:r>
            <a:r>
              <a:rPr lang="tr-TR" sz="2400" dirty="0" smtClean="0"/>
              <a:t> </a:t>
            </a:r>
            <a:r>
              <a:rPr lang="tr-TR" sz="2200" dirty="0" err="1" smtClean="0"/>
              <a:t>Mausoleum</a:t>
            </a:r>
            <a:r>
              <a:rPr lang="tr-TR" sz="2200" dirty="0" smtClean="0"/>
              <a:t>, Kral </a:t>
            </a:r>
            <a:r>
              <a:rPr lang="tr-TR" sz="2200" dirty="0" err="1" smtClean="0"/>
              <a:t>Mausollos</a:t>
            </a:r>
            <a:r>
              <a:rPr lang="tr-TR" sz="2200" dirty="0" smtClean="0"/>
              <a:t> için karısı ve kız kardeşi </a:t>
            </a:r>
            <a:r>
              <a:rPr lang="tr-TR" sz="2200" dirty="0" err="1" smtClean="0"/>
              <a:t>tarafındanyaptırılmış</a:t>
            </a:r>
            <a:r>
              <a:rPr lang="tr-TR" sz="2200" dirty="0" smtClean="0"/>
              <a:t> bir mezar. Bodrum civarında yapılmış ve yapımı M.Ö. 350 yılında tamamlanmış. Tabanın üstünde kenarları heykellerle süslenmiş basamaklı bir podyum bulunuyordu. Altınla süslü su mermerinden yapılmış lahit ve mezar odası, podyumun üstünde bulunuyordu ve </a:t>
            </a:r>
            <a:r>
              <a:rPr lang="tr-TR" sz="2200" dirty="0" err="1" smtClean="0"/>
              <a:t>iyonya</a:t>
            </a:r>
            <a:r>
              <a:rPr lang="tr-TR" sz="2200" dirty="0" smtClean="0"/>
              <a:t> tarzı kolonlarla çevrilmişti. Sıra sütunlar, yine heykellerle süslenmiş bir piramit çatıyı destekliyordu. Dört tane savaş arabasıyla çekilen bir savaş arabası heykeli ise piramidin tavanını donatıyordu. </a:t>
            </a:r>
            <a:r>
              <a:rPr lang="tr-TR" sz="2200" dirty="0" err="1" smtClean="0"/>
              <a:t>Mausoleum’un</a:t>
            </a:r>
            <a:r>
              <a:rPr lang="tr-TR" sz="2200" dirty="0" smtClean="0"/>
              <a:t> toplam yüksekliği 45 m. idi. </a:t>
            </a:r>
            <a:r>
              <a:rPr lang="tr-TR" sz="2200" dirty="0" err="1" smtClean="0"/>
              <a:t>Mausoleum’un</a:t>
            </a:r>
            <a:r>
              <a:rPr lang="tr-TR" sz="2200" dirty="0" smtClean="0"/>
              <a:t> her tarafındaki 4 heykelin her birini bir heykeltıraş yapmıştı. Bu heykeller, tanrıların değil de insanlar ve hayvanların heykelleri olmasından dolayı tarihte özel birer yer tutarlar. 16 yüzyıl boyunca </a:t>
            </a:r>
            <a:r>
              <a:rPr lang="tr-TR" sz="2200" dirty="0" err="1" smtClean="0"/>
              <a:t>Mausoleum</a:t>
            </a:r>
            <a:r>
              <a:rPr lang="tr-TR" sz="2200" dirty="0" smtClean="0"/>
              <a:t> iyi bir durumda korundu. 15.yy da Haçlı Seferleri sırasında </a:t>
            </a:r>
            <a:r>
              <a:rPr lang="tr-TR" sz="2200" dirty="0" err="1" smtClean="0"/>
              <a:t>St</a:t>
            </a:r>
            <a:r>
              <a:rPr lang="tr-TR" sz="2200" dirty="0" smtClean="0"/>
              <a:t>.John şövalyeleri bölgeye geldiler ve bugün Bodrum Kalesi olarak geçen büyük bir kale yaptılar. Bu kalenin yapımında </a:t>
            </a:r>
            <a:r>
              <a:rPr lang="tr-TR" sz="2200" dirty="0" err="1" smtClean="0"/>
              <a:t>Mausoleum’un</a:t>
            </a:r>
            <a:r>
              <a:rPr lang="tr-TR" sz="2200" dirty="0" smtClean="0"/>
              <a:t> nerdeyse bütün taşları kullanıldı. </a:t>
            </a:r>
            <a:endParaRPr lang="tr-TR" sz="2200" dirty="0"/>
          </a:p>
        </p:txBody>
      </p:sp>
      <p:sp>
        <p:nvSpPr>
          <p:cNvPr id="4" name="3 Altbilgi Yer Tutucusu"/>
          <p:cNvSpPr>
            <a:spLocks noGrp="1"/>
          </p:cNvSpPr>
          <p:nvPr>
            <p:ph type="ftr" sz="quarter" idx="11"/>
          </p:nvPr>
        </p:nvSpPr>
        <p:spPr/>
        <p:txBody>
          <a:bodyPr/>
          <a:lstStyle/>
          <a:p>
            <a:endParaRPr lang="tr-TR" dirty="0"/>
          </a:p>
        </p:txBody>
      </p:sp>
    </p:spTree>
  </p:cSld>
  <p:clrMapOvr>
    <a:masterClrMapping/>
  </p:clrMapOvr>
  <p:transition>
    <p:wedge/>
    <p:sndAc>
      <p:stSnd>
        <p:snd r:embed="rId2" name="cashreg.wav"/>
      </p:stSnd>
    </p:sndAc>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244</Words>
  <Application>Microsoft Office PowerPoint</Application>
  <PresentationFormat>Ekran Gösterisi (4:3)</PresentationFormat>
  <Paragraphs>16</Paragraphs>
  <Slides>14</Slides>
  <Notes>2</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1-İSKENDİRİYE FENERİ</vt:lpstr>
      <vt:lpstr>Slayt 2</vt:lpstr>
      <vt:lpstr>2-KEOPS PİRAMİDİ</vt:lpstr>
      <vt:lpstr>Slayt 4</vt:lpstr>
      <vt:lpstr>3-ZEUS HEYKELİ</vt:lpstr>
      <vt:lpstr>Slayt 6</vt:lpstr>
      <vt:lpstr>4-RODOS HEYKELİ</vt:lpstr>
      <vt:lpstr>Slayt 8</vt:lpstr>
      <vt:lpstr>5-KRAL MOUSOLLOSUN MEZARI</vt:lpstr>
      <vt:lpstr>Slayt 10</vt:lpstr>
      <vt:lpstr>6-BABİLİN ASMA BAHÇELERİ</vt:lpstr>
      <vt:lpstr>Slayt 12</vt:lpstr>
      <vt:lpstr>7-ARTEMİS TAPINAĞI</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DÜNYANIN 7 HARİKASI</dc:title>
  <dc:creator>ebubekir</dc:creator>
  <cp:lastModifiedBy>w7</cp:lastModifiedBy>
  <cp:revision>29</cp:revision>
  <dcterms:created xsi:type="dcterms:W3CDTF">2012-12-04T13:04:32Z</dcterms:created>
  <dcterms:modified xsi:type="dcterms:W3CDTF">2017-06-18T21:01:20Z</dcterms:modified>
</cp:coreProperties>
</file>