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58" r:id="rId2"/>
    <p:sldId id="259" r:id="rId3"/>
    <p:sldId id="260" r:id="rId4"/>
    <p:sldId id="262" r:id="rId5"/>
    <p:sldId id="263" r:id="rId6"/>
    <p:sldId id="264" r:id="rId7"/>
    <p:sldId id="266" r:id="rId8"/>
    <p:sldId id="268" r:id="rId9"/>
    <p:sldId id="270" r:id="rId10"/>
    <p:sldId id="271" r:id="rId11"/>
    <p:sldId id="269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avuz" initials="y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>
        <p:scale>
          <a:sx n="75" d="100"/>
          <a:sy n="75" d="100"/>
        </p:scale>
        <p:origin x="-366" y="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2F25A-EC4E-4B82-805F-ECECB7E4FFAE}" type="datetimeFigureOut">
              <a:rPr lang="de-DE" smtClean="0"/>
              <a:pPr/>
              <a:t>27.06.2017</a:t>
            </a:fld>
            <a:endParaRPr lang="de-DE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EEF68-AC21-46D3-B711-6BE8EEF4C430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955B3-26DC-4732-8545-B9E81CDBA2F1}" type="datetimeFigureOut">
              <a:rPr lang="de-DE" smtClean="0"/>
              <a:pPr/>
              <a:t>27.06.2017</a:t>
            </a:fld>
            <a:endParaRPr lang="de-DE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e-DE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B8DFA-D5B3-42AA-A2EA-F5B3ADB8C8BC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B8DFA-D5B3-42AA-A2EA-F5B3ADB8C8BC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CA1C-AA3E-47B9-91E0-11791C1F624B}" type="datetime1">
              <a:rPr lang="de-DE" smtClean="0"/>
              <a:pPr/>
              <a:t>27.06.2017</a:t>
            </a:fld>
            <a:endParaRPr lang="de-DE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7C72E-EF4D-405E-AB96-0A6B7F85D697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10000">
    <p:newsflash/>
    <p:sndAc>
      <p:stSnd>
        <p:snd r:embed="rId1" name="explode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B7DC0-E654-457C-B53E-B02001197D2A}" type="datetime1">
              <a:rPr lang="de-DE" smtClean="0"/>
              <a:pPr/>
              <a:t>27.06.2017</a:t>
            </a:fld>
            <a:endParaRPr lang="de-DE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7C72E-EF4D-405E-AB96-0A6B7F85D697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transition spd="med" advClick="0" advTm="10000">
    <p:newsflash/>
    <p:sndAc>
      <p:stSnd>
        <p:snd r:embed="rId1" name="explode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3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3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9040-D841-4642-BBFB-054537162A52}" type="datetime1">
              <a:rPr lang="de-DE" smtClean="0"/>
              <a:pPr/>
              <a:t>27.06.2017</a:t>
            </a:fld>
            <a:endParaRPr lang="de-DE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7C72E-EF4D-405E-AB96-0A6B7F85D697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transition spd="med" advClick="0" advTm="10000">
    <p:newsflash/>
    <p:sndAc>
      <p:stSnd>
        <p:snd r:embed="rId1" name="explode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CAC8-7733-457B-ACEE-51E107EEB425}" type="datetime1">
              <a:rPr lang="de-DE" smtClean="0"/>
              <a:pPr/>
              <a:t>27.06.2017</a:t>
            </a:fld>
            <a:endParaRPr lang="de-DE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7C72E-EF4D-405E-AB96-0A6B7F85D697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transition spd="med" advClick="0" advTm="10000">
    <p:newsflash/>
    <p:sndAc>
      <p:stSnd>
        <p:snd r:embed="rId1" name="explode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BC3CA-B56A-4434-B92C-858D438A3B6C}" type="datetime1">
              <a:rPr lang="de-DE" smtClean="0"/>
              <a:pPr/>
              <a:t>27.06.2017</a:t>
            </a:fld>
            <a:endParaRPr lang="de-DE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7C72E-EF4D-405E-AB96-0A6B7F85D697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10000">
    <p:newsflash/>
    <p:sndAc>
      <p:stSnd>
        <p:snd r:embed="rId1" name="explode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7B1AB-E573-4073-966F-A0A6E7A0E96D}" type="datetime1">
              <a:rPr lang="de-DE" smtClean="0"/>
              <a:pPr/>
              <a:t>27.06.2017</a:t>
            </a:fld>
            <a:endParaRPr lang="de-DE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7C72E-EF4D-405E-AB96-0A6B7F85D697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transition spd="med" advClick="0" advTm="10000">
    <p:newsflash/>
    <p:sndAc>
      <p:stSnd>
        <p:snd r:embed="rId1" name="explode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2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7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2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7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BB12-B82A-4492-87C4-F1366BE3BC73}" type="datetime1">
              <a:rPr lang="de-DE" smtClean="0"/>
              <a:pPr/>
              <a:t>27.06.2017</a:t>
            </a:fld>
            <a:endParaRPr lang="de-DE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7C72E-EF4D-405E-AB96-0A6B7F85D697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transition spd="med" advClick="0" advTm="10000">
    <p:newsflash/>
    <p:sndAc>
      <p:stSnd>
        <p:snd r:embed="rId1" name="explode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13B9-90B6-449F-B077-B62CBC764295}" type="datetime1">
              <a:rPr lang="de-DE" smtClean="0"/>
              <a:pPr/>
              <a:t>27.06.2017</a:t>
            </a:fld>
            <a:endParaRPr lang="de-DE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7C72E-EF4D-405E-AB96-0A6B7F85D697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transition spd="med" advClick="0" advTm="10000">
    <p:newsflash/>
    <p:sndAc>
      <p:stSnd>
        <p:snd r:embed="rId1" name="explode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A462-F76E-4B9D-AD54-4C8F9FCF4CF0}" type="datetime1">
              <a:rPr lang="de-DE" smtClean="0"/>
              <a:pPr/>
              <a:t>27.06.2017</a:t>
            </a:fld>
            <a:endParaRPr lang="de-DE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7C72E-EF4D-405E-AB96-0A6B7F85D697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transition spd="med" advClick="0" advTm="10000">
    <p:newsflash/>
    <p:sndAc>
      <p:stSnd>
        <p:snd r:embed="rId1" name="explode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1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8C6F-5CFC-4849-ADBD-7359674BA7BF}" type="datetime1">
              <a:rPr lang="de-DE" smtClean="0"/>
              <a:pPr/>
              <a:t>27.06.2017</a:t>
            </a:fld>
            <a:endParaRPr lang="de-DE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7C72E-EF4D-405E-AB96-0A6B7F85D697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transition spd="med" advClick="0" advTm="10000">
    <p:newsflash/>
    <p:sndAc>
      <p:stSnd>
        <p:snd r:embed="rId1" name="explode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22F-A75B-4825-8F6A-062B35259037}" type="datetime1">
              <a:rPr lang="de-DE" smtClean="0"/>
              <a:pPr/>
              <a:t>27.06.2017</a:t>
            </a:fld>
            <a:endParaRPr lang="de-DE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/>
          <a:lstStyle/>
          <a:p>
            <a:fld id="{18D7C72E-EF4D-405E-AB96-0A6B7F85D697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2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Click="0" advTm="10000">
    <p:newsflash/>
    <p:sndAc>
      <p:stSnd>
        <p:snd r:embed="rId1" name="explode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2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C8DEE5-408D-4AC0-A260-85ED4878A8EE}" type="datetime1">
              <a:rPr lang="de-DE" smtClean="0"/>
              <a:pPr/>
              <a:t>27.06.2017</a:t>
            </a:fld>
            <a:endParaRPr lang="de-DE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D7C72E-EF4D-405E-AB96-0A6B7F85D697}" type="slidenum">
              <a:rPr lang="de-DE" smtClean="0"/>
              <a:pPr/>
              <a:t>‹#›</a:t>
            </a:fld>
            <a:endParaRPr lang="de-DE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 advClick="0" advTm="10000">
    <p:newsflash/>
    <p:sndAc>
      <p:stSnd>
        <p:snd r:embed="rId13" name="explode.wav" builtIn="1"/>
      </p:stSnd>
    </p:sndAc>
  </p:transition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          </a:t>
            </a:r>
            <a:r>
              <a:rPr lang="tr-TR" sz="4400" b="1" u="sng" dirty="0" smtClean="0">
                <a:solidFill>
                  <a:srgbClr val="FF0000"/>
                </a:solidFill>
              </a:rPr>
              <a:t>S</a:t>
            </a:r>
            <a:r>
              <a:rPr lang="tr-TR" sz="4400" b="1" i="1" u="sng" strike="sngStrik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AYILARIN YOLCULUĞU </a:t>
            </a:r>
            <a:endParaRPr lang="de-DE" sz="4400" b="1" i="1" u="sng" strike="sngStrik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Ünlü bir matematikçi olan Adam </a:t>
            </a:r>
            <a:r>
              <a:rPr lang="tr-TR" sz="41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Smith’in</a:t>
            </a:r>
            <a:r>
              <a:rPr lang="tr-TR" sz="4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“insan aklının ürünü en soyut düşünceler” olarak tanımladığı sayısal terimlerin </a:t>
            </a:r>
            <a:r>
              <a:rPr lang="tr-TR" sz="4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kullanılması uzun bir süreçte oldu.</a:t>
            </a:r>
          </a:p>
        </p:txBody>
      </p:sp>
      <p:sp>
        <p:nvSpPr>
          <p:cNvPr id="4" name="3 Sağ Ok"/>
          <p:cNvSpPr/>
          <p:nvPr/>
        </p:nvSpPr>
        <p:spPr>
          <a:xfrm>
            <a:off x="714348" y="1214422"/>
            <a:ext cx="1071570" cy="642942"/>
          </a:xfrm>
          <a:prstGeom prst="rightArrow">
            <a:avLst>
              <a:gd name="adj1" fmla="val 50000"/>
              <a:gd name="adj2" fmla="val 677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ym typeface="Wingdings" pitchFamily="2" charset="2"/>
              </a:rPr>
              <a:t></a:t>
            </a:r>
            <a:endParaRPr lang="de-DE" dirty="0"/>
          </a:p>
        </p:txBody>
      </p:sp>
      <p:sp>
        <p:nvSpPr>
          <p:cNvPr id="5" name="4 Sol Ok"/>
          <p:cNvSpPr/>
          <p:nvPr/>
        </p:nvSpPr>
        <p:spPr>
          <a:xfrm>
            <a:off x="7286644" y="1214422"/>
            <a:ext cx="1143008" cy="642942"/>
          </a:xfrm>
          <a:prstGeom prst="leftArrow">
            <a:avLst>
              <a:gd name="adj1" fmla="val 50000"/>
              <a:gd name="adj2" fmla="val 598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ym typeface="Wingdings" pitchFamily="2" charset="2"/>
              </a:rPr>
              <a:t></a:t>
            </a:r>
            <a:endParaRPr lang="de-DE" dirty="0"/>
          </a:p>
        </p:txBody>
      </p:sp>
    </p:spTree>
  </p:cSld>
  <p:clrMapOvr>
    <a:masterClrMapping/>
  </p:clrMapOvr>
  <p:transition spd="med" advClick="0" advTm="10000">
    <p:push dir="d"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214438"/>
          </a:xfrm>
        </p:spPr>
        <p:txBody>
          <a:bodyPr>
            <a:normAutofit fontScale="90000"/>
          </a:bodyPr>
          <a:lstStyle/>
          <a:p>
            <a:r>
              <a:rPr lang="tr-TR" b="1" i="1" u="sng" strike="sngStrik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ESKİ UYGARLIKLARI MATEMATİĞİ  </a:t>
            </a:r>
            <a:r>
              <a:rPr lang="tr-TR" b="1" i="1" u="sng" strike="sngStrik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DOĞU MATEMATİĞİ</a:t>
            </a:r>
            <a:endParaRPr lang="de-DE" b="1" i="1" u="sng" strike="sngStrik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Doğu matematiği uygulamalı bilim kökenliydi .Takvimin hesaplanması , tarımsal üretim ve bayındırlıkla ilgili işlerin örgütlenmesi , vergilerin toplanması uygulamalı aritmetik ve ölçme sorunlarına öncelikle ağırlık verilmesini gerektirdi .Bununla birlikte , yüzyıllar boyunca özel bir zanaat olarak gelişen bilim yalnızca uygulamaya yönelik değildi ; sırlar öğretilirken , soyutlamaya yönelik eğilimler de ortaya çıktı.</a:t>
            </a:r>
            <a:endParaRPr lang="de-DE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 advTm="10000">
    <p:strips dir="ru"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895864"/>
          </a:xfrm>
        </p:spPr>
        <p:txBody>
          <a:bodyPr>
            <a:normAutofit/>
          </a:bodyPr>
          <a:lstStyle/>
          <a:p>
            <a:r>
              <a:rPr lang="tr-TR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Aritmetiğin cebire dönüşmesi yalnızca daha pratik hesaplamalar sağladığı için olmadı ; bu , aynı zamanda yazıcı okullarında öğretilen bir bilimin doğal bir gelişimiydi .Aynı nedenlerle ölçme ile ilgili bilgiler kuramsal geometrinin başlangıcını oluşturdu .</a:t>
            </a:r>
            <a:endParaRPr lang="de-DE" sz="3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 advTm="10000">
    <p:wheel spokes="3"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i="1" u="sng" strike="sngStrik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…………………….</a:t>
            </a:r>
            <a:r>
              <a:rPr lang="tr-TR" sz="7300" b="1" i="1" u="sng" strike="sngStrik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SAYI </a:t>
            </a:r>
            <a:r>
              <a:rPr lang="tr-TR" b="1" i="1" u="sng" strike="sngStrik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…………………..</a:t>
            </a:r>
            <a:endParaRPr lang="de-DE" b="1" i="1" u="sng" strike="sngStrik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Bunlar ilk ortaya çıktıklarında bir cismin sayısını değil niteliğini gösteriyordu .Örneğin ; “bir insan” değil sadece “insan” kavramını gösteriyordu .Sayısal kavramların bu niteliksel kökenlerinin izleri hala Yunanca ve </a:t>
            </a:r>
            <a:r>
              <a:rPr lang="tr-TR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Keltçe</a:t>
            </a:r>
            <a:r>
              <a:rPr lang="tr-TR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gibi bazı dillerdeki ikili terimlerde görülebilir.</a:t>
            </a:r>
            <a:endParaRPr lang="de-DE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8-Nokta Yıldız"/>
          <p:cNvSpPr/>
          <p:nvPr/>
        </p:nvSpPr>
        <p:spPr>
          <a:xfrm>
            <a:off x="1000100" y="785794"/>
            <a:ext cx="571504" cy="500066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</a:t>
            </a:r>
            <a:endParaRPr lang="de-DE" dirty="0"/>
          </a:p>
        </p:txBody>
      </p:sp>
      <p:sp>
        <p:nvSpPr>
          <p:cNvPr id="5" name="4 32-Nokta Yıldız"/>
          <p:cNvSpPr/>
          <p:nvPr/>
        </p:nvSpPr>
        <p:spPr>
          <a:xfrm>
            <a:off x="7286644" y="5786454"/>
            <a:ext cx="928694" cy="857256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5</a:t>
            </a:r>
            <a:endParaRPr lang="de-DE" dirty="0"/>
          </a:p>
        </p:txBody>
      </p:sp>
      <p:sp>
        <p:nvSpPr>
          <p:cNvPr id="6" name="5 16-Nokta Yıldız"/>
          <p:cNvSpPr/>
          <p:nvPr/>
        </p:nvSpPr>
        <p:spPr>
          <a:xfrm>
            <a:off x="642910" y="6143644"/>
            <a:ext cx="571504" cy="428628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</a:t>
            </a:r>
            <a:endParaRPr lang="de-DE" dirty="0"/>
          </a:p>
        </p:txBody>
      </p:sp>
      <p:sp>
        <p:nvSpPr>
          <p:cNvPr id="7" name="6 32-Nokta Yıldız"/>
          <p:cNvSpPr/>
          <p:nvPr/>
        </p:nvSpPr>
        <p:spPr>
          <a:xfrm>
            <a:off x="7786710" y="2857496"/>
            <a:ext cx="785818" cy="928694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10</a:t>
            </a:r>
            <a:endParaRPr lang="de-DE" dirty="0"/>
          </a:p>
        </p:txBody>
      </p:sp>
    </p:spTree>
  </p:cSld>
  <p:clrMapOvr>
    <a:masterClrMapping/>
  </p:clrMapOvr>
  <p:transition spd="med" advClick="0" advTm="10000">
    <p:push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6000" b="1" i="1" u="sng" strike="sngStrik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.…SAYI KAVRAMI</a:t>
            </a:r>
            <a:r>
              <a:rPr lang="tr-TR" sz="6000" b="1" i="1" u="sng" strike="sngStrik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…..</a:t>
            </a:r>
            <a:endParaRPr lang="de-DE" sz="6000" b="1" i="1" u="sng" strike="sngStrik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Sayı kavramı geliştikçe toplama yoluyla </a:t>
            </a:r>
            <a:br>
              <a:rPr lang="tr-TR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daha büyük sayılar oluşturuldu :2 ile 1 toplanarak 3 , 2 ile 2 toplanarak 4 , 2 ile 3 toplanarak 5 bulundu .</a:t>
            </a:r>
            <a:br>
              <a:rPr lang="tr-TR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İşte bazı Avustralya kabilelerinden örnekler:</a:t>
            </a:r>
            <a:endParaRPr lang="de-DE" dirty="0"/>
          </a:p>
        </p:txBody>
      </p:sp>
      <p:sp>
        <p:nvSpPr>
          <p:cNvPr id="4" name="3 4-Nokta Yıldız"/>
          <p:cNvSpPr/>
          <p:nvPr/>
        </p:nvSpPr>
        <p:spPr>
          <a:xfrm>
            <a:off x="8286776" y="928670"/>
            <a:ext cx="285752" cy="35719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4 4-Nokta Yıldız"/>
          <p:cNvSpPr/>
          <p:nvPr/>
        </p:nvSpPr>
        <p:spPr>
          <a:xfrm>
            <a:off x="642910" y="928670"/>
            <a:ext cx="357190" cy="4286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</p:cSld>
  <p:clrMapOvr>
    <a:masterClrMapping/>
  </p:clrMapOvr>
  <p:transition spd="med" advClick="0" advTm="10000">
    <p:push dir="r"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u="sng" strike="sngStrik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.???...........TİCARET………….???.          </a:t>
            </a:r>
            <a:endParaRPr lang="de-DE" b="1" i="1" u="sng" strike="sngStrik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Zanaatlerin</a:t>
            </a:r>
            <a:r>
              <a:rPr lang="tr-T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 ticaretin gelişmesi sayı kavramının netleşmesine yardım etti .Sayılar , ticaret yaparken doğal bir yöntem olan bir ya da iki elin parmakları kullanılarak daha büyük birimlerin içinde gösterildi .Buna örnek olarak şimdiki okullarda okuyan küçük sınıflarda ki çocukların sayma yöntemini </a:t>
            </a:r>
            <a:r>
              <a:rPr lang="tr-T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verebiliriz </a:t>
            </a:r>
            <a:r>
              <a:rPr lang="tr-T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.Bu olayın sonucunda önce 5 sonra 10 tabanlı sayı sistemleri oluşturulup , bunlar toplama ve bazen çıkarma ile tamamlandı .</a:t>
            </a:r>
            <a:endParaRPr lang="de-DE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 advTm="10000">
    <p:push dir="u"/>
    <p:sndAc>
      <p:stSnd>
        <p:snd r:embed="rId3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i="1" u="sng" strike="sngStrik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?.. .</a:t>
            </a:r>
            <a:r>
              <a:rPr lang="tr-TR" i="1" u="sng" strike="sngStrik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SAYILARIN </a:t>
            </a:r>
            <a:r>
              <a:rPr lang="tr-TR" i="1" u="sng" strike="sngStrik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ORTAYA ÇIKIŞI</a:t>
            </a:r>
            <a:r>
              <a:rPr lang="tr-TR" i="1" u="sng" strike="sngStrik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……….?</a:t>
            </a:r>
            <a:endParaRPr lang="de-DE" i="1" u="sng" strike="sngStrik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Böylece 12, 10 + 2 olarak ya da 9 ,10-1 olarak algılandı .Bazen de taban olarak el ve ayak parmaklarının toplam sayısı olan 20 kullanıldı .Yapılan araştırmalara göre Amerikan yerlilerinin kullandığı 307 sayı siteminden 146’sı onluk , 106’sı onluk , </a:t>
            </a:r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ikilik </a:t>
            </a:r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yirmilik sayı sistemlerinin karışımıydı . Sayılar kümelere ayrılarak , tahtanın üstüne çentik , ipin üstüne düğüm atılarak ya da deniz kabuklarının beşli yığınlar biçiminde düzenlenmesiyle sayısal kayıtlar tutuldu .</a:t>
            </a:r>
            <a:endParaRPr lang="de-DE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 advTm="10000">
    <p:push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Autofit/>
          </a:bodyPr>
          <a:lstStyle/>
          <a:p>
            <a:r>
              <a:rPr lang="tr-TR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 yöntemler eski zaman hancılarının çetele tutma yöntemlerine benziyordu .Böyle yöntemlerden 5 , 10 , 20 gibi özel simgelere geçilmesi çok kolay oldu .Benzer simgeler uygarlığın doğuşu da denen yazılı tarihin başlangıcından beri kullanılmıştır </a:t>
            </a:r>
            <a:br>
              <a:rPr lang="tr-TR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Parmaklar kullanılarak sayı saymak yani 5’erli </a:t>
            </a:r>
            <a:r>
              <a:rPr lang="tr-TR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10’arlı </a:t>
            </a:r>
            <a:r>
              <a:rPr lang="tr-TR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saymak ancak toplumsal gelişimin belirli bir aşamasında ortaya çıkar.</a:t>
            </a:r>
            <a:endParaRPr lang="de-DE" sz="2900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 advTm="10000">
    <p:push dir="d"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u="sng" strike="sngStrik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……SAYI AŞAMADAN GEÇTİ…….</a:t>
            </a:r>
            <a:endParaRPr lang="de-DE" b="1" i="1" u="sng" strike="sngStrik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tr-TR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 aşamadan ve bu da büyük sayıların ortaya çıkmasına yardım etti .Böylece ilkel bir aritmetik ortaya çıktı .14 bazen 10+4 , bazen de 15-1 olarak gösteriliyordu .20’nin 10+10 değil de 2´10 olarak gösterilmesiyle çarpma başladı .Bölme , 10’un “vücudun yarısı” olarak gösterilmesiyle başladı , ama kesirlerin bilinçli bir şekilde oluşturulması hala çok enderdi .</a:t>
            </a:r>
            <a:endParaRPr lang="de-DE" sz="3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 advTm="10000">
    <p:wedge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/>
          <a:lstStyle/>
          <a:p>
            <a:r>
              <a:rPr lang="tr-T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sonra sayılar bir tabana göre ifade edildi Kuzey Amerika’da kabilelerin ancak birkaçında böyle kesirler biliniyordu , çoğu durumda bu ½’</a:t>
            </a:r>
            <a:r>
              <a:rPr lang="tr-TR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ydi</a:t>
            </a:r>
            <a:r>
              <a:rPr lang="tr-T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.Bazen 1/3</a:t>
            </a:r>
            <a:br>
              <a:rPr lang="tr-T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 da ¼’de kullanılıyordu .Bir başka ilginç durum çok büyük sayılara duyulan ilgidir erken dönemlerine kadar uzanır.İlkel insanlar gündönümünü ya da şafakta yedi yıldızlı Süreyya burcunun yükselişini ilgiyle izliyordu .</a:t>
            </a:r>
            <a:endParaRPr lang="de-DE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 advTm="10000">
    <p:pull dir="d"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57256"/>
          </a:xfrm>
        </p:spPr>
        <p:txBody>
          <a:bodyPr>
            <a:normAutofit/>
          </a:bodyPr>
          <a:lstStyle/>
          <a:p>
            <a:r>
              <a:rPr lang="tr-TR" b="1" i="1" u="sng" strike="sngStrik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…………..</a:t>
            </a:r>
            <a:r>
              <a:rPr lang="tr-TR" b="1" i="1" u="sng" strike="sngStrik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ASTRONOMİ</a:t>
            </a:r>
            <a:r>
              <a:rPr lang="tr-TR" b="1" i="1" u="sng" strike="sngStrik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…………….</a:t>
            </a:r>
            <a:endParaRPr lang="de-DE" b="1" i="1" u="sng" strike="sngStrik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Autofit/>
          </a:bodyPr>
          <a:lstStyle/>
          <a:p>
            <a:r>
              <a:rPr lang="tr-T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İlk uygarlıkları kuran insanların astronomi bilgilerinin kökeni tarih öncesi dönemlerden gelen bilgilere dayanıyordu .İlk insanlar , takım yıldızlarından denizcilikte yararlandılar .Astronomiye ilişkin bu gözlemlerinin sonunda kürenin , dairenin ve açısal yönlerin özellikleri hakkında bilgi edinildi .</a:t>
            </a:r>
            <a:br>
              <a:rPr lang="tr-T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Matematiğin başlangıcına ilişkin bu birkaç örnek bir bilimin tarihsel gelişiminin , şimdi bu alandaki öğretimde geliştirdiğimiz aşamalarla çakışmayabileceğini göstermektedir .İnsanlarca bilinen en eski geometrik biçimler olan düğümlere ve desenlere ancak son yıllarda bilimsel bir ilgi gösterilmiştir .Öte yandan , grafikle gösterim ya da istatistik gibi matematiğin temel dallarının başlangıcı modern zamanlardadır .Bir matematikçi olan A. </a:t>
            </a:r>
            <a:r>
              <a:rPr lang="tr-TR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Speiser</a:t>
            </a:r>
            <a:r>
              <a:rPr lang="tr-T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 konuda şöyle düşünmektedir :</a:t>
            </a:r>
            <a:br>
              <a:rPr lang="tr-T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“Matematiğe girişin doğasında var olan sıkıcılığın ön plana çıkma eğiliminin geç başlangıcının sonucu olduğu söylenebilir ; çünkü yaratıcı bir matematikçi ilgi çekici ve güzel problemlerle uğraşmayı yeğler .”</a:t>
            </a:r>
            <a:r>
              <a:rPr lang="tr-TR" sz="2000" dirty="0" smtClean="0"/>
              <a:t/>
            </a:r>
            <a:br>
              <a:rPr lang="tr-TR" sz="2000" dirty="0" smtClean="0"/>
            </a:br>
            <a:endParaRPr lang="de-DE" sz="2000" dirty="0"/>
          </a:p>
        </p:txBody>
      </p:sp>
    </p:spTree>
  </p:cSld>
  <p:clrMapOvr>
    <a:masterClrMapping/>
  </p:clrMapOvr>
  <p:transition spd="med" advClick="0" advTm="10000">
    <p:pull dir="lu"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</TotalTime>
  <Words>500</Words>
  <Application>Microsoft Office PowerPoint</Application>
  <PresentationFormat>Ekran Gösterisi (4:3)</PresentationFormat>
  <Paragraphs>26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Akış</vt:lpstr>
      <vt:lpstr>          SAYILARIN YOLCULUĞU </vt:lpstr>
      <vt:lpstr>…………………….SAYI …………………..</vt:lpstr>
      <vt:lpstr>      .…SAYI KAVRAMI…..</vt:lpstr>
      <vt:lpstr>.???...........TİCARET………….???.          </vt:lpstr>
      <vt:lpstr>?.. .SAYILARIN ORTAYA ÇIKIŞI……….?</vt:lpstr>
      <vt:lpstr>Slayt 6</vt:lpstr>
      <vt:lpstr>……SAYI AŞAMADAN GEÇTİ…….</vt:lpstr>
      <vt:lpstr>Slayt 8</vt:lpstr>
      <vt:lpstr>…………..ASTRONOMİ…………….</vt:lpstr>
      <vt:lpstr>ESKİ UYGARLIKLARI MATEMATİĞİ           DOĞU MATEMATİĞİ</vt:lpstr>
      <vt:lpstr>Slayt 11</vt:lpstr>
    </vt:vector>
  </TitlesOfParts>
  <Company>Frost-RL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ESKİ SAYILAR</dc:title>
  <dc:creator>yavuz</dc:creator>
  <cp:lastModifiedBy>w7</cp:lastModifiedBy>
  <cp:revision>43</cp:revision>
  <dcterms:created xsi:type="dcterms:W3CDTF">2009-03-03T19:08:29Z</dcterms:created>
  <dcterms:modified xsi:type="dcterms:W3CDTF">2017-06-27T20:46:10Z</dcterms:modified>
</cp:coreProperties>
</file>