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84" r:id="rId2"/>
    <p:sldId id="260" r:id="rId3"/>
    <p:sldId id="262" r:id="rId4"/>
    <p:sldId id="257" r:id="rId5"/>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FF"/>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62" autoAdjust="0"/>
    <p:restoredTop sz="94660"/>
  </p:normalViewPr>
  <p:slideViewPr>
    <p:cSldViewPr>
      <p:cViewPr>
        <p:scale>
          <a:sx n="73" d="100"/>
          <a:sy n="73" d="100"/>
        </p:scale>
        <p:origin x="-384"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32E38-829A-484C-831F-A4D68C5E76F8}" type="datetimeFigureOut">
              <a:rPr lang="tr-TR" smtClean="0"/>
              <a:pPr/>
              <a:t>18.06.2017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4D451-E86A-470F-A353-6C930642DD51}" type="slidenum">
              <a:rPr lang="tr-TR" smtClean="0"/>
              <a:pPr/>
              <a:t>‹#›</a:t>
            </a:fld>
            <a:endParaRPr lang="tr-TR"/>
          </a:p>
        </p:txBody>
      </p:sp>
    </p:spTree>
    <p:extLst>
      <p:ext uri="{BB962C8B-B14F-4D97-AF65-F5344CB8AC3E}">
        <p14:creationId xmlns="" xmlns:p14="http://schemas.microsoft.com/office/powerpoint/2010/main" val="346034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w</a:t>
            </a:r>
            <a:endParaRPr lang="tr-TR" dirty="0"/>
          </a:p>
        </p:txBody>
      </p:sp>
      <p:sp>
        <p:nvSpPr>
          <p:cNvPr id="4" name="Slayt Numarası Yer Tutucusu 3"/>
          <p:cNvSpPr>
            <a:spLocks noGrp="1"/>
          </p:cNvSpPr>
          <p:nvPr>
            <p:ph type="sldNum" sz="quarter" idx="10"/>
          </p:nvPr>
        </p:nvSpPr>
        <p:spPr/>
        <p:txBody>
          <a:bodyPr/>
          <a:lstStyle/>
          <a:p>
            <a:fld id="{2E14D451-E86A-470F-A353-6C930642DD51}" type="slidenum">
              <a:rPr lang="tr-TR" smtClean="0"/>
              <a:pPr/>
              <a:t>2</a:t>
            </a:fld>
            <a:endParaRPr lang="tr-TR"/>
          </a:p>
        </p:txBody>
      </p:sp>
    </p:spTree>
    <p:extLst>
      <p:ext uri="{BB962C8B-B14F-4D97-AF65-F5344CB8AC3E}">
        <p14:creationId xmlns="" xmlns:p14="http://schemas.microsoft.com/office/powerpoint/2010/main" val="323775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18.06.2017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18.06.2017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18.06.2017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18.06.2017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18.06.2017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18.06.2017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18.06.2017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18.06.2017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18.06.2017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18.06.2017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18.06.2017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ssolv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8wZewyeXJAhWF6g4KHToTCUsQjRwIBw&amp;url=http://www.bilgizenginleri.org/cografya/9122-turkiyenin-tarihi-guzellikleri-nelerdir.html&amp;bvm=bv.110151844,d.bGQ&amp;psig=AFQjCNEyUJLsfSlDFAh04t83As8I3D-NAw&amp;ust=1450533729374927" TargetMode="Externa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hyperlink" Target="http://www.google.com.tr/url?sa=i&amp;rct=j&amp;q=&amp;esrc=s&amp;source=images&amp;cd=&amp;cad=rja&amp;uact=8&amp;ved=0ahUKEwjL-6vHyeXJAhUI0A4KHV_NAHwQjRwIBw&amp;url=http://www.deretepe.net/faydali-bilgiler/gezginler-icin-turkiye-haritalari/&amp;bvm=bv.110151844,d.bGQ&amp;psig=AFQjCNEyUJLsfSlDFAh04t83As8I3D-NAw&amp;ust=1450533729374927"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amp;esrc=s&amp;source=images&amp;cd=&amp;cad=rja&amp;uact=8&amp;ved=0ahUKEwj7iYHpvuXJAhXBqA4KHbEZDEEQjRwIBw&amp;url=http://www.bilgiustam.com/oludeniz-efsanesi-muglafethiye/&amp;bvm=bv.110151844,d.bGQ&amp;psig=AFQjCNEeFwobkxdJWPij_EVor2368PreFQ&amp;ust=1450530862374204"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source=images&amp;cd=&amp;cad=rja&amp;uact=8&amp;ved=0ahUKEwis_uC3v-XJAhVFDw8KHfV_BHcQjRwIBw&amp;url=http://www.denkbilgi.com/truva-ati-gorselleri.html&amp;psig=AFQjCNGiJTAAAvXuvicGcL0BxKLBOYUZQw&amp;ust=145053104996304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rct=j&amp;q=&amp;esrc=s&amp;source=images&amp;cd=&amp;cad=rja&amp;uact=8&amp;ved=0ahUKEwiG4orHwOXJAhUHqQ4KHSRUChUQjRwIBw&amp;url=http://moris.com/private-tour/grand-east-turkey/balikli-gol/&amp;psig=AFQjCNHwkIF-vR-mBvNH0aF18FR7LEkuLQ&amp;ust=145053135683135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tr/url?sa=i&amp;rct=j&amp;q=&amp;esrc=s&amp;source=images&amp;cd=&amp;cad=rja&amp;uact=8&amp;ved=0ahUKEwjv6duwwuXJAhUCJg8KHUwqAkkQjRwIBw&amp;url=https://tr.wikipedia.org/wiki/Ayasofya&amp;psig=AFQjCNGT-7C3gHSczqgcDf4kLDoOdDWcow&amp;ust=145053184848283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amp;esrc=s&amp;source=images&amp;cd=&amp;cad=rja&amp;uact=8&amp;ved=0ahUKEwjQqJWfw-XJAhWGfg8KHVv5AJ8QjRwIBw&amp;url=http://www.fotokritik.com/2780926/izmir-saat-kulesi&amp;psig=AFQjCNEIvtq8xuBZ8Z5RXKKNrLVmLEcBRg&amp;ust=1450532053845953"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ved=0ahUKEwjcwZXuw-XJAhXDLw8KHR_LCaIQjRwIBw&amp;url=http://resimli-yemek.com/safranbolu+evleri.html&amp;psig=AFQjCNEkREOuB4JzAua3Mojg7dTnWq1KAw&amp;ust=1450532240160445" TargetMode="Externa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www.google.com.tr/url?sa=i&amp;rct=j&amp;q=&amp;esrc=s&amp;source=images&amp;cd=&amp;cad=rja&amp;uact=8&amp;ved=0ahUKEwiMj6H-w-XJAhVFdg8KHUY2AzgQjRwIBw&amp;url=http://www.tripadvisor.com.tr/Hotel_Review-g298009-d1149522-Reviews-Selvili_Kosk-Safranbolu.html&amp;bvm=bv.110151844,d.bGQ&amp;psig=AFQjCNH9SAYHh3NFIZ2JNZqNjQiGcx7WCw&amp;ust=145053227940393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mp;esrc=s&amp;source=images&amp;cd=&amp;cad=rja&amp;uact=8&amp;ved=0ahUKEwjU0r7DxOXJAhXFeQ8KHS-NB3EQjRwIBw&amp;url=http://www.seyirrehberi.com/gezilecek-yerler.aspx?gezi-yeri=mevlana-muzesi&amp;psig=AFQjCNE6JI7mg1wxgsmFxuglhLZ15xLvgw&amp;ust=145053242464264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ilgiuzmani.com/konu/nevsehir-peri-bacalari-hakkinda-bilgilendirmeler-nelerdir.371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tr.wikipedia.org/wiki/D%C3%BCnya_Miras%C4%B1" TargetMode="External"/><Relationship Id="rId2" Type="http://schemas.openxmlformats.org/officeDocument/2006/relationships/hyperlink" Target="https://tr.wikipedia.org/wiki/Ef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amp;esrc=s&amp;source=images&amp;cd=&amp;cad=rja&amp;uact=8&amp;ved=0ahUKEwirubbiueXJAhXFcg8KHSrwBR0QjRwIBw&amp;url=http://melisotel.com.tr/tr/?page_id=454&amp;psig=AFQjCNEQLnjxiwTKlgJE9zBgLfHB2QSpeg&amp;ust=145052952487494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source=images&amp;cd=&amp;cad=rja&amp;uact=8&amp;ved=0ahUKEwiBuLnVveXJAhVD_w4KHV5tCRYQjRwIBw&amp;url=http://www.yumaksepeti.com/index.php/kultur-ve-sanat/efsaneler/kiz-kules-efsaneler/&amp;psig=AFQjCNFsbcpfZHWdxrZm3VrvjKbFZq7TPw&amp;ust=1450530581200393"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TÜRKİYE</a:t>
            </a:r>
            <a:endParaRPr lang="tr-TR" dirty="0">
              <a:solidFill>
                <a:srgbClr val="FF0000"/>
              </a:solidFill>
            </a:endParaRPr>
          </a:p>
        </p:txBody>
      </p:sp>
      <p:sp>
        <p:nvSpPr>
          <p:cNvPr id="3" name="2 İçerik Yer Tutucusu"/>
          <p:cNvSpPr>
            <a:spLocks noGrp="1"/>
          </p:cNvSpPr>
          <p:nvPr>
            <p:ph idx="1"/>
          </p:nvPr>
        </p:nvSpPr>
        <p:spPr/>
        <p:txBody>
          <a:bodyPr/>
          <a:lstStyle/>
          <a:p>
            <a:endParaRPr lang="tr-TR" dirty="0"/>
          </a:p>
        </p:txBody>
      </p:sp>
      <p:pic>
        <p:nvPicPr>
          <p:cNvPr id="47106" name="Picture 2" descr="http://www.bilgizenginleri.org/attachments/4898d1330202954/t-rkiyenin-tarihi-g-zellikleri1.jpg">
            <a:hlinkClick r:id="rId3"/>
          </p:cNvPr>
          <p:cNvPicPr>
            <a:picLocks noChangeAspect="1" noChangeArrowheads="1"/>
          </p:cNvPicPr>
          <p:nvPr/>
        </p:nvPicPr>
        <p:blipFill>
          <a:blip r:embed="rId4"/>
          <a:srcRect/>
          <a:stretch>
            <a:fillRect/>
          </a:stretch>
        </p:blipFill>
        <p:spPr bwMode="auto">
          <a:xfrm>
            <a:off x="0" y="1857364"/>
            <a:ext cx="3810000" cy="5000636"/>
          </a:xfrm>
          <a:prstGeom prst="rect">
            <a:avLst/>
          </a:prstGeom>
          <a:noFill/>
        </p:spPr>
      </p:pic>
      <p:pic>
        <p:nvPicPr>
          <p:cNvPr id="47108" name="Picture 4" descr="http://www.deretepe.net/wp-content/uploads/Turkiye-Turizm-Haritasi-Buyuk-Boy.jpg">
            <a:hlinkClick r:id="rId5"/>
          </p:cNvPr>
          <p:cNvPicPr>
            <a:picLocks noChangeAspect="1" noChangeArrowheads="1"/>
          </p:cNvPicPr>
          <p:nvPr/>
        </p:nvPicPr>
        <p:blipFill>
          <a:blip r:embed="rId6" cstate="print"/>
          <a:srcRect/>
          <a:stretch>
            <a:fillRect/>
          </a:stretch>
        </p:blipFill>
        <p:spPr bwMode="auto">
          <a:xfrm>
            <a:off x="3786182" y="1857364"/>
            <a:ext cx="5357818" cy="5000636"/>
          </a:xfrm>
          <a:prstGeom prst="rect">
            <a:avLst/>
          </a:prstGeom>
          <a:noFill/>
        </p:spPr>
      </p:pic>
      <p:pic>
        <p:nvPicPr>
          <p:cNvPr id="6" name="Kayıtlı Ses">
            <a:hlinkClick r:id="" action="ppaction://media"/>
          </p:cNvPr>
          <p:cNvPicPr>
            <a:picLocks noRot="1" noChangeAspect="1"/>
          </p:cNvPicPr>
          <p:nvPr>
            <a:wavAudioFile r:embed="rId1" name="Kayıtlı Ses"/>
          </p:nvPr>
        </p:nvPicPr>
        <p:blipFill>
          <a:blip r:embed="rId7"/>
          <a:stretch>
            <a:fillRect/>
          </a:stretch>
        </p:blipFill>
        <p:spPr>
          <a:xfrm>
            <a:off x="4419600" y="3276600"/>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24578" name="Picture 2" descr="http://www.bilgiustam.com/resimler/2012/05/1297-fethiye3.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TRUVA ATI </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solidFill>
                  <a:schemeClr val="accent2">
                    <a:lumMod val="50000"/>
                  </a:schemeClr>
                </a:solidFill>
              </a:rPr>
              <a:t>Truva atı</a:t>
            </a:r>
            <a:r>
              <a:rPr lang="tr-TR" dirty="0" smtClean="0">
                <a:solidFill>
                  <a:schemeClr val="accent2">
                    <a:lumMod val="50000"/>
                  </a:schemeClr>
                </a:solidFill>
              </a:rPr>
              <a:t>, </a:t>
            </a:r>
            <a:r>
              <a:rPr lang="tr-TR" dirty="0" err="1" smtClean="0">
                <a:solidFill>
                  <a:schemeClr val="accent2">
                    <a:lumMod val="50000"/>
                  </a:schemeClr>
                </a:solidFill>
              </a:rPr>
              <a:t>Odysseus'un</a:t>
            </a:r>
            <a:r>
              <a:rPr lang="tr-TR" dirty="0" smtClean="0">
                <a:solidFill>
                  <a:schemeClr val="accent2">
                    <a:lumMod val="50000"/>
                  </a:schemeClr>
                </a:solidFill>
              </a:rPr>
              <a:t> Truva surlarını aşmak ve şehre gizlice girmek için yaptırdığı tahtadan at maketidir.Savaş yaklaşık 10 yıldır sürüyordur. Askerler bıkkın ve yorgundur. Zekası yüzünden </a:t>
            </a:r>
            <a:r>
              <a:rPr lang="tr-TR" dirty="0" err="1" smtClean="0">
                <a:solidFill>
                  <a:schemeClr val="accent2">
                    <a:lumMod val="50000"/>
                  </a:schemeClr>
                </a:solidFill>
              </a:rPr>
              <a:t>Athena</a:t>
            </a:r>
            <a:r>
              <a:rPr lang="tr-TR" dirty="0" smtClean="0">
                <a:solidFill>
                  <a:schemeClr val="accent2">
                    <a:lumMod val="50000"/>
                  </a:schemeClr>
                </a:solidFill>
              </a:rPr>
              <a:t> tarafından da sevilen </a:t>
            </a:r>
            <a:r>
              <a:rPr lang="tr-TR" dirty="0" err="1" smtClean="0">
                <a:solidFill>
                  <a:schemeClr val="accent2">
                    <a:lumMod val="50000"/>
                  </a:schemeClr>
                </a:solidFill>
              </a:rPr>
              <a:t>Odysseus'un</a:t>
            </a:r>
            <a:r>
              <a:rPr lang="tr-TR" dirty="0" smtClean="0">
                <a:solidFill>
                  <a:schemeClr val="accent2">
                    <a:lumMod val="50000"/>
                  </a:schemeClr>
                </a:solidFill>
              </a:rPr>
              <a:t> aklına tahtadan bir at yapma fikri gelir. Plana göre </a:t>
            </a:r>
            <a:r>
              <a:rPr lang="tr-TR" dirty="0" err="1" smtClean="0">
                <a:solidFill>
                  <a:schemeClr val="accent2">
                    <a:lumMod val="50000"/>
                  </a:schemeClr>
                </a:solidFill>
              </a:rPr>
              <a:t>Akhalılar</a:t>
            </a:r>
            <a:r>
              <a:rPr lang="tr-TR" dirty="0" smtClean="0">
                <a:solidFill>
                  <a:schemeClr val="accent2">
                    <a:lumMod val="50000"/>
                  </a:schemeClr>
                </a:solidFill>
              </a:rPr>
              <a:t> savaştan çekiliyor gibi gözüküp, geride çok büyük bir tahta at bırakırlar. </a:t>
            </a:r>
            <a:r>
              <a:rPr lang="tr-TR" dirty="0" err="1" smtClean="0">
                <a:solidFill>
                  <a:schemeClr val="accent2">
                    <a:lumMod val="50000"/>
                  </a:schemeClr>
                </a:solidFill>
              </a:rPr>
              <a:t>Odysseus</a:t>
            </a:r>
            <a:r>
              <a:rPr lang="tr-TR" dirty="0" smtClean="0">
                <a:solidFill>
                  <a:schemeClr val="accent2">
                    <a:lumMod val="50000"/>
                  </a:schemeClr>
                </a:solidFill>
              </a:rPr>
              <a:t> ve diğer seçkin komutanlar atın içine gizlenirken, diğerleri denize açılıp gemileri Bozcaada'nın arkasına, </a:t>
            </a:r>
            <a:r>
              <a:rPr lang="tr-TR" dirty="0" err="1" smtClean="0">
                <a:solidFill>
                  <a:schemeClr val="accent2">
                    <a:lumMod val="50000"/>
                  </a:schemeClr>
                </a:solidFill>
              </a:rPr>
              <a:t>Troyalıların</a:t>
            </a:r>
            <a:r>
              <a:rPr lang="tr-TR" dirty="0" smtClean="0">
                <a:solidFill>
                  <a:schemeClr val="accent2">
                    <a:lumMod val="50000"/>
                  </a:schemeClr>
                </a:solidFill>
              </a:rPr>
              <a:t> onları göremeyeceği bir şekilde gizlerler. Planın yürümesi için, görevi tahta atın </a:t>
            </a:r>
            <a:r>
              <a:rPr lang="tr-TR" dirty="0" err="1" smtClean="0">
                <a:solidFill>
                  <a:schemeClr val="accent2">
                    <a:lumMod val="50000"/>
                  </a:schemeClr>
                </a:solidFill>
              </a:rPr>
              <a:t>Truvanın</a:t>
            </a:r>
            <a:r>
              <a:rPr lang="tr-TR" dirty="0" smtClean="0">
                <a:solidFill>
                  <a:schemeClr val="accent2">
                    <a:lumMod val="50000"/>
                  </a:schemeClr>
                </a:solidFill>
              </a:rPr>
              <a:t> surlarından içeri girmesini sağlamak olan bir </a:t>
            </a:r>
            <a:r>
              <a:rPr lang="tr-TR" dirty="0" err="1" smtClean="0">
                <a:solidFill>
                  <a:schemeClr val="accent2">
                    <a:lumMod val="50000"/>
                  </a:schemeClr>
                </a:solidFill>
              </a:rPr>
              <a:t>Akhalı</a:t>
            </a:r>
            <a:r>
              <a:rPr lang="tr-TR" dirty="0" smtClean="0">
                <a:solidFill>
                  <a:schemeClr val="accent2">
                    <a:lumMod val="50000"/>
                  </a:schemeClr>
                </a:solidFill>
              </a:rPr>
              <a:t> askeri atın yanında bırakırlar. </a:t>
            </a:r>
            <a:r>
              <a:rPr lang="tr-TR" dirty="0" err="1" smtClean="0">
                <a:solidFill>
                  <a:schemeClr val="accent2">
                    <a:lumMod val="50000"/>
                  </a:schemeClr>
                </a:solidFill>
              </a:rPr>
              <a:t>Akhalıların</a:t>
            </a:r>
            <a:r>
              <a:rPr lang="tr-TR" dirty="0" smtClean="0">
                <a:solidFill>
                  <a:schemeClr val="accent2">
                    <a:lumMod val="50000"/>
                  </a:schemeClr>
                </a:solidFill>
              </a:rPr>
              <a:t> çekildiğini gören Truvalılar, şaşkınlık içinde batı kapısının önündeki dev tahta atın yanına giderler. Bu sırada ortaya çıkan </a:t>
            </a:r>
            <a:r>
              <a:rPr lang="tr-TR" dirty="0" err="1" smtClean="0">
                <a:solidFill>
                  <a:schemeClr val="accent2">
                    <a:lumMod val="50000"/>
                  </a:schemeClr>
                </a:solidFill>
              </a:rPr>
              <a:t>Sinon</a:t>
            </a:r>
            <a:r>
              <a:rPr lang="tr-TR" dirty="0" smtClean="0">
                <a:solidFill>
                  <a:schemeClr val="accent2">
                    <a:lumMod val="50000"/>
                  </a:schemeClr>
                </a:solidFill>
              </a:rPr>
              <a:t> ismindeki </a:t>
            </a:r>
            <a:r>
              <a:rPr lang="tr-TR" dirty="0" err="1" smtClean="0">
                <a:solidFill>
                  <a:schemeClr val="accent2">
                    <a:lumMod val="50000"/>
                  </a:schemeClr>
                </a:solidFill>
              </a:rPr>
              <a:t>Akhalı</a:t>
            </a:r>
            <a:r>
              <a:rPr lang="tr-TR" dirty="0" smtClean="0">
                <a:solidFill>
                  <a:schemeClr val="accent2">
                    <a:lumMod val="50000"/>
                  </a:schemeClr>
                </a:solidFill>
              </a:rPr>
              <a:t> asker, Yunanlardan nefret ettiğini, onu </a:t>
            </a:r>
            <a:r>
              <a:rPr lang="tr-TR" dirty="0" err="1" smtClean="0">
                <a:solidFill>
                  <a:schemeClr val="accent2">
                    <a:lumMod val="50000"/>
                  </a:schemeClr>
                </a:solidFill>
              </a:rPr>
              <a:t>Akhalıların</a:t>
            </a:r>
            <a:r>
              <a:rPr lang="tr-TR" dirty="0" smtClean="0">
                <a:solidFill>
                  <a:schemeClr val="accent2">
                    <a:lumMod val="50000"/>
                  </a:schemeClr>
                </a:solidFill>
              </a:rPr>
              <a:t> geri dönüşleri için gerekli rüzgarın çıkması adına kurban seçtiklerini ve kendisinin kaçarak kurtulduğunu </a:t>
            </a:r>
            <a:r>
              <a:rPr lang="tr-TR" dirty="0" smtClean="0"/>
              <a:t>söyler</a:t>
            </a:r>
            <a:endParaRPr lang="tr-TR"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28674" name="Picture 2" descr="http://www.denkbilgi.com/wp-content/uploads/truva-ati1.jpg">
            <a:hlinkClick r:id="rId2"/>
          </p:cNvPr>
          <p:cNvPicPr>
            <a:picLocks noChangeAspect="1" noChangeArrowheads="1"/>
          </p:cNvPicPr>
          <p:nvPr/>
        </p:nvPicPr>
        <p:blipFill>
          <a:blip r:embed="rId3"/>
          <a:srcRect/>
          <a:stretch>
            <a:fillRect/>
          </a:stretch>
        </p:blipFill>
        <p:spPr bwMode="auto">
          <a:xfrm>
            <a:off x="0" y="0"/>
            <a:ext cx="9429784"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BALIKLI GÖL</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err="1" smtClean="0">
                <a:solidFill>
                  <a:schemeClr val="accent4"/>
                </a:solidFill>
              </a:rPr>
              <a:t>Balıklıgöl</a:t>
            </a:r>
            <a:r>
              <a:rPr lang="tr-TR" dirty="0" smtClean="0">
                <a:solidFill>
                  <a:schemeClr val="accent4"/>
                </a:solidFill>
              </a:rPr>
              <a:t>, Şanlıurfa şehir merkezinin güneybatısında yer alan ve İbrahim Peygamberin ateşe atıldığında düştüğü yer olarak bilinen bu iki göl, kutsal balıkları ve çevrelerindeki tarihi eserler ile Şanlıurfa'nın en çok ziyaretçi çeken yerlerindendir.</a:t>
            </a:r>
          </a:p>
          <a:p>
            <a:r>
              <a:rPr lang="tr-TR" dirty="0" smtClean="0">
                <a:solidFill>
                  <a:schemeClr val="accent4"/>
                </a:solidFill>
              </a:rPr>
              <a:t>İbrahim Peygamber, devrin zalim hükümdarı Nemrut ve halkının taptığı putlarla mücadele etmeye, tek tanrı fikrini savunmaya başlayınca, Nemrut tarafından bugünkü </a:t>
            </a:r>
            <a:r>
              <a:rPr lang="tr-TR" dirty="0" err="1" smtClean="0">
                <a:solidFill>
                  <a:schemeClr val="accent4"/>
                </a:solidFill>
              </a:rPr>
              <a:t>urfa</a:t>
            </a:r>
            <a:r>
              <a:rPr lang="tr-TR" dirty="0" smtClean="0">
                <a:solidFill>
                  <a:schemeClr val="accent4"/>
                </a:solidFill>
              </a:rPr>
              <a:t> kalesinin bulunduğu tepeden ateşe atılır. Bu sırada Allah tarafından ateşe "Ey ateş, İbrahim'e karşı serin ve selamet ol"' emri verilir. Bu emir üzerine, ateş suya odunlar da balığa dönüşür. İbrahim bir gül bahçesinin içersine sağ olarak düşer. İbrahim'in düştüğü yer Halil-</a:t>
            </a:r>
            <a:r>
              <a:rPr lang="tr-TR" dirty="0" err="1" smtClean="0">
                <a:solidFill>
                  <a:schemeClr val="accent4"/>
                </a:solidFill>
              </a:rPr>
              <a:t>ür</a:t>
            </a:r>
            <a:r>
              <a:rPr lang="tr-TR" dirty="0" smtClean="0">
                <a:solidFill>
                  <a:schemeClr val="accent4"/>
                </a:solidFill>
              </a:rPr>
              <a:t> Rahman gölüdür. Rivayete göre Nemrut'un kızı </a:t>
            </a:r>
            <a:r>
              <a:rPr lang="tr-TR" dirty="0" err="1" smtClean="0">
                <a:solidFill>
                  <a:schemeClr val="accent4"/>
                </a:solidFill>
              </a:rPr>
              <a:t>Zeliha</a:t>
            </a:r>
            <a:r>
              <a:rPr lang="tr-TR" dirty="0" smtClean="0">
                <a:solidFill>
                  <a:schemeClr val="accent4"/>
                </a:solidFill>
              </a:rPr>
              <a:t> da İbrahim'e inandığından kendisini onun peşinden ateşe atar. </a:t>
            </a:r>
            <a:r>
              <a:rPr lang="tr-TR" dirty="0" err="1" smtClean="0">
                <a:solidFill>
                  <a:schemeClr val="accent4"/>
                </a:solidFill>
              </a:rPr>
              <a:t>Zeliha'nın</a:t>
            </a:r>
            <a:r>
              <a:rPr lang="tr-TR" dirty="0" smtClean="0">
                <a:solidFill>
                  <a:schemeClr val="accent4"/>
                </a:solidFill>
              </a:rPr>
              <a:t> düştüğü yerde de </a:t>
            </a:r>
            <a:r>
              <a:rPr lang="tr-TR" dirty="0" err="1" smtClean="0">
                <a:solidFill>
                  <a:schemeClr val="accent4"/>
                </a:solidFill>
              </a:rPr>
              <a:t>Aynzeliha</a:t>
            </a:r>
            <a:r>
              <a:rPr lang="tr-TR" dirty="0" smtClean="0">
                <a:solidFill>
                  <a:schemeClr val="accent4"/>
                </a:solidFill>
              </a:rPr>
              <a:t> Gölü oluşmuştur.</a:t>
            </a:r>
          </a:p>
          <a:p>
            <a:endParaRPr lang="tr-TR"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32770" name="Picture 2" descr="http://moris.com/wp-content/uploads/2013/05/Balikli-Gol.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Türkiye</a:t>
            </a:r>
            <a:endParaRPr lang="tr-TR" dirty="0"/>
          </a:p>
        </p:txBody>
      </p:sp>
      <p:sp>
        <p:nvSpPr>
          <p:cNvPr id="3" name="2 İçerik Yer Tutucusu"/>
          <p:cNvSpPr>
            <a:spLocks noGrp="1"/>
          </p:cNvSpPr>
          <p:nvPr>
            <p:ph idx="1"/>
          </p:nvPr>
        </p:nvSpPr>
        <p:spPr/>
        <p:txBody>
          <a:bodyPr>
            <a:normAutofit fontScale="55000" lnSpcReduction="20000"/>
          </a:bodyPr>
          <a:lstStyle/>
          <a:p>
            <a:r>
              <a:rPr lang="tr-TR" dirty="0" smtClean="0"/>
              <a:t>Uzunca yürüdüm yollarında</a:t>
            </a:r>
            <a:br>
              <a:rPr lang="tr-TR" dirty="0" smtClean="0"/>
            </a:br>
            <a:r>
              <a:rPr lang="tr-TR" dirty="0" smtClean="0"/>
              <a:t>Deresinden köprüsünden geçtim</a:t>
            </a:r>
            <a:br>
              <a:rPr lang="tr-TR" dirty="0" smtClean="0"/>
            </a:br>
            <a:r>
              <a:rPr lang="tr-TR" dirty="0" smtClean="0"/>
              <a:t>Dağlarından akan pınarlarında</a:t>
            </a:r>
            <a:br>
              <a:rPr lang="tr-TR" dirty="0" smtClean="0"/>
            </a:br>
            <a:r>
              <a:rPr lang="tr-TR" dirty="0" smtClean="0"/>
              <a:t>Buz gibi akan sularını içtim</a:t>
            </a:r>
            <a:br>
              <a:rPr lang="tr-TR" dirty="0" smtClean="0"/>
            </a:br>
            <a:r>
              <a:rPr lang="tr-TR" dirty="0" smtClean="0"/>
              <a:t/>
            </a:r>
            <a:br>
              <a:rPr lang="tr-TR" dirty="0" smtClean="0"/>
            </a:br>
            <a:r>
              <a:rPr lang="tr-TR" dirty="0" smtClean="0"/>
              <a:t>Türkiye Zümrütten yeşil</a:t>
            </a:r>
            <a:br>
              <a:rPr lang="tr-TR" dirty="0" smtClean="0"/>
            </a:br>
            <a:r>
              <a:rPr lang="tr-TR" dirty="0" smtClean="0"/>
              <a:t>Göllerinden,ırmaklarından geçtim</a:t>
            </a:r>
            <a:br>
              <a:rPr lang="tr-TR" dirty="0" smtClean="0"/>
            </a:br>
            <a:r>
              <a:rPr lang="tr-TR" dirty="0" smtClean="0"/>
              <a:t>Dağlar,ovalar,ormanlar yemyeşil</a:t>
            </a:r>
            <a:br>
              <a:rPr lang="tr-TR" dirty="0" smtClean="0"/>
            </a:br>
            <a:r>
              <a:rPr lang="tr-TR" dirty="0" smtClean="0"/>
              <a:t>Türkiye`mi yıldızlara bakarak seçtim</a:t>
            </a:r>
            <a:br>
              <a:rPr lang="tr-TR" dirty="0" smtClean="0"/>
            </a:br>
            <a:r>
              <a:rPr lang="tr-TR" dirty="0" smtClean="0"/>
              <a:t/>
            </a:r>
            <a:br>
              <a:rPr lang="tr-TR" dirty="0" smtClean="0"/>
            </a:br>
            <a:r>
              <a:rPr lang="tr-TR" dirty="0" smtClean="0"/>
              <a:t>Türkiye denizlerin ne güzel</a:t>
            </a:r>
            <a:br>
              <a:rPr lang="tr-TR" dirty="0" smtClean="0"/>
            </a:br>
            <a:r>
              <a:rPr lang="tr-TR" dirty="0" smtClean="0"/>
              <a:t>Denizlerinin üzerinden geçtim</a:t>
            </a:r>
            <a:br>
              <a:rPr lang="tr-TR" dirty="0" smtClean="0"/>
            </a:br>
            <a:r>
              <a:rPr lang="tr-TR" dirty="0" smtClean="0"/>
              <a:t>Türkiye şehirlerin ne güzel</a:t>
            </a:r>
            <a:br>
              <a:rPr lang="tr-TR" dirty="0" smtClean="0"/>
            </a:br>
            <a:r>
              <a:rPr lang="tr-TR" dirty="0" smtClean="0"/>
              <a:t>Türkiye körfezlerinde güzelliği seçtim</a:t>
            </a:r>
            <a:br>
              <a:rPr lang="tr-TR" dirty="0" smtClean="0"/>
            </a:br>
            <a:r>
              <a:rPr lang="tr-TR" dirty="0" smtClean="0"/>
              <a:t/>
            </a:r>
            <a:br>
              <a:rPr lang="tr-TR" dirty="0" smtClean="0"/>
            </a:br>
            <a:r>
              <a:rPr lang="tr-TR" dirty="0" smtClean="0"/>
              <a:t>Türkiye tarihi eserlerine hayran kaldım</a:t>
            </a:r>
            <a:br>
              <a:rPr lang="tr-TR" dirty="0" smtClean="0"/>
            </a:br>
            <a:r>
              <a:rPr lang="tr-TR" dirty="0" smtClean="0"/>
              <a:t>Öyle </a:t>
            </a:r>
            <a:r>
              <a:rPr lang="tr-TR" dirty="0" smtClean="0"/>
              <a:t>güzelsin ki </a:t>
            </a:r>
            <a:r>
              <a:rPr lang="tr-TR" dirty="0" smtClean="0"/>
              <a:t>güzel Türkiye</a:t>
            </a:r>
            <a:br>
              <a:rPr lang="tr-TR" dirty="0" smtClean="0"/>
            </a:br>
            <a:r>
              <a:rPr lang="tr-TR" dirty="0" smtClean="0"/>
              <a:t>Tarihi eserlerinden, rüyalara daldım</a:t>
            </a:r>
            <a:br>
              <a:rPr lang="tr-TR" dirty="0" smtClean="0"/>
            </a:br>
            <a:r>
              <a:rPr lang="tr-TR" dirty="0" smtClean="0"/>
              <a:t>Dünya`</a:t>
            </a:r>
            <a:r>
              <a:rPr lang="tr-TR" dirty="0" err="1" smtClean="0"/>
              <a:t>yı</a:t>
            </a:r>
            <a:r>
              <a:rPr lang="tr-TR" dirty="0" smtClean="0"/>
              <a:t> dolaştım,seni seçtim,Türkiye</a:t>
            </a:r>
            <a:br>
              <a:rPr lang="tr-TR" dirty="0" smtClean="0"/>
            </a:br>
            <a:r>
              <a:rPr lang="tr-TR" dirty="0" smtClean="0"/>
              <a:t/>
            </a:r>
            <a:br>
              <a:rPr lang="tr-TR" dirty="0" smtClean="0"/>
            </a:br>
            <a:endParaRPr lang="tr-TR"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AYASOFYA</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Binanın adındaki “</a:t>
            </a:r>
            <a:r>
              <a:rPr lang="tr-TR" dirty="0" err="1" smtClean="0"/>
              <a:t>sofya</a:t>
            </a:r>
            <a:r>
              <a:rPr lang="tr-TR" dirty="0" smtClean="0"/>
              <a:t>” sözcüğü herhangi bir kimsenin adı olmayıp, Eski Yunancada “bilgelik” anlamındaki </a:t>
            </a:r>
            <a:r>
              <a:rPr lang="tr-TR" i="1" dirty="0" err="1" smtClean="0"/>
              <a:t>sophos</a:t>
            </a:r>
            <a:r>
              <a:rPr lang="tr-TR" dirty="0" smtClean="0"/>
              <a:t> sözcüğünden gelir.</a:t>
            </a:r>
            <a:r>
              <a:rPr lang="tr-TR" baseline="30000" dirty="0" smtClean="0"/>
              <a:t> </a:t>
            </a:r>
            <a:r>
              <a:rPr lang="tr-TR" dirty="0" smtClean="0"/>
              <a:t>Dolayısıyla “aya </a:t>
            </a:r>
            <a:r>
              <a:rPr lang="tr-TR" dirty="0" err="1" smtClean="0"/>
              <a:t>sofya</a:t>
            </a:r>
            <a:r>
              <a:rPr lang="tr-TR" dirty="0" smtClean="0"/>
              <a:t>” adı “kutsal bilgelik” ya da "ilahî bilgelik” anlamına gelmekte olup, Ortodoksluk mezhebinde Tanrı'nın üç niteliğinden biri sayılır.</a:t>
            </a:r>
            <a:r>
              <a:rPr lang="tr-TR" baseline="30000" dirty="0" smtClean="0"/>
              <a:t> </a:t>
            </a:r>
            <a:r>
              <a:rPr lang="tr-TR" dirty="0" smtClean="0"/>
              <a:t>6. yüzyılın ünlü mimarlarından Miletli </a:t>
            </a:r>
            <a:r>
              <a:rPr lang="tr-TR" dirty="0" err="1" smtClean="0"/>
              <a:t>İsidoros</a:t>
            </a:r>
            <a:r>
              <a:rPr lang="tr-TR" dirty="0" smtClean="0"/>
              <a:t> ve </a:t>
            </a:r>
            <a:r>
              <a:rPr lang="tr-TR" dirty="0" err="1" smtClean="0"/>
              <a:t>Trallesli</a:t>
            </a:r>
            <a:r>
              <a:rPr lang="tr-TR" dirty="0" smtClean="0"/>
              <a:t> </a:t>
            </a:r>
            <a:r>
              <a:rPr lang="tr-TR" dirty="0" err="1" smtClean="0"/>
              <a:t>Anthemius'unyönettiği</a:t>
            </a:r>
            <a:r>
              <a:rPr lang="tr-TR" dirty="0" smtClean="0"/>
              <a:t> Ayasofya’nın </a:t>
            </a:r>
            <a:r>
              <a:rPr lang="tr-TR" dirty="0" err="1" smtClean="0"/>
              <a:t>inşaatinde</a:t>
            </a:r>
            <a:r>
              <a:rPr lang="tr-TR" dirty="0" smtClean="0"/>
              <a:t> yaklaşık 10.000 işçinin çalıştığı ve </a:t>
            </a:r>
            <a:r>
              <a:rPr lang="tr-TR" dirty="0" err="1" smtClean="0"/>
              <a:t>Jüstinyen'in</a:t>
            </a:r>
            <a:r>
              <a:rPr lang="tr-TR" dirty="0" smtClean="0"/>
              <a:t> bu iş için büyük bir servet harcadığı belirtilir.Bu çok eski binanın bir özelliği yapımında kullanılan bazı sütun, kapı ve taşların binadan daha eski yapı ve tapınaklardan getirilmiş olmasıdır</a:t>
            </a:r>
            <a:endParaRPr lang="tr-TR"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35842" name="Picture 2" descr="https://upload.wikimedia.org/wikipedia/commons/9/97/Turkey-3019_-_Hagia_Sophia_(2216460729).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İZMİR SAAT KULESİ</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İzmir Saat Kulesi</a:t>
            </a:r>
            <a:r>
              <a:rPr lang="tr-TR" dirty="0" smtClean="0"/>
              <a:t>, İzmir'in Konak ilçesinde , aynı isimli meydanda bulunan tarihi eser. Saatin kurulma nedeni eskiden saatlerin pahalı olmasıdır.</a:t>
            </a:r>
          </a:p>
          <a:p>
            <a:r>
              <a:rPr lang="tr-TR" dirty="0" smtClean="0"/>
              <a:t>II. Abdülhamit'in (hükümdarlığı:1876-1909) tahta çıkışının 25. yılı için 1901'de Sadrazam Mehmet </a:t>
            </a:r>
            <a:r>
              <a:rPr lang="tr-TR" dirty="0" err="1" smtClean="0"/>
              <a:t>Said</a:t>
            </a:r>
            <a:r>
              <a:rPr lang="tr-TR" dirty="0" smtClean="0"/>
              <a:t> Paşa tarafından Alman Konsolosluk binasını yapan mimar </a:t>
            </a:r>
            <a:r>
              <a:rPr lang="tr-TR" dirty="0" err="1" smtClean="0"/>
              <a:t>Raymond</a:t>
            </a:r>
            <a:r>
              <a:rPr lang="tr-TR" dirty="0" smtClean="0"/>
              <a:t> Charles </a:t>
            </a:r>
            <a:r>
              <a:rPr lang="tr-TR" dirty="0" err="1" smtClean="0"/>
              <a:t>Péré</a:t>
            </a:r>
            <a:r>
              <a:rPr lang="tr-TR" dirty="0" smtClean="0"/>
              <a:t> tarafından yaptırılan kule 25 metre boyunda olup, dairesel esas etrafında dört çeşmesi vardır ve kolonlar Kuzey Afrika temasını esinlendirir. Kulenin saati Alman İmparatoru II. Wilhelm'in (hükümdarlığı:1888-1918) hediyesidir. Saat kurulduğu günden bu yana yalnızca bir kere durmuştur. 5.2 şiddetindeki </a:t>
            </a:r>
            <a:r>
              <a:rPr lang="tr-TR" i="1" dirty="0" smtClean="0"/>
              <a:t>1974 İzmir Depremi</a:t>
            </a:r>
            <a:r>
              <a:rPr lang="tr-TR" dirty="0" smtClean="0"/>
              <a:t> sırasında hasar alan kulenin saat kadranları üzerindeki son kat yıkılmış ve saat depremin oluş saati olan 02:04'te durmuştur. İki yıl içerisindeyse kule onarılmış ve saat tekrar çalışır vaziyete getirilmiştir.</a:t>
            </a:r>
          </a:p>
          <a:p>
            <a:endParaRPr lang="tr-TR"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38914" name="Picture 2" descr="http://img02.imgfotokritik.com/fk_new/big/4/8/0/480928/2780926-izmir-saat-kulesi.jpg">
            <a:hlinkClick r:id="rId2"/>
          </p:cNvPr>
          <p:cNvPicPr>
            <a:picLocks noChangeAspect="1" noChangeArrowheads="1"/>
          </p:cNvPicPr>
          <p:nvPr/>
        </p:nvPicPr>
        <p:blipFill>
          <a:blip r:embed="rId3"/>
          <a:srcRect/>
          <a:stretch>
            <a:fillRect/>
          </a:stretch>
        </p:blipFill>
        <p:spPr bwMode="auto">
          <a:xfrm>
            <a:off x="0" y="0"/>
            <a:ext cx="9144000" cy="707233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PERİ BACALARI</a:t>
            </a:r>
            <a:endParaRPr lang="tr-TR" dirty="0"/>
          </a:p>
        </p:txBody>
      </p:sp>
      <p:sp>
        <p:nvSpPr>
          <p:cNvPr id="3" name="2 İçerik Yer Tutucusu"/>
          <p:cNvSpPr>
            <a:spLocks noGrp="1"/>
          </p:cNvSpPr>
          <p:nvPr>
            <p:ph idx="1"/>
          </p:nvPr>
        </p:nvSpPr>
        <p:spPr/>
        <p:txBody>
          <a:bodyPr>
            <a:normAutofit fontScale="92500"/>
          </a:bodyPr>
          <a:lstStyle/>
          <a:p>
            <a:r>
              <a:rPr lang="tr-TR" b="1" dirty="0" smtClean="0"/>
              <a:t>Peribacası,</a:t>
            </a:r>
            <a:r>
              <a:rPr lang="tr-TR" dirty="0" smtClean="0"/>
              <a:t> vadi yamaçlarından inen sel sularının ve rüzgarın, tüflerden oluşan yapıyı aşındırmasıyla ortaya çıkan oluşumdur.</a:t>
            </a:r>
          </a:p>
          <a:p>
            <a:r>
              <a:rPr lang="tr-TR" dirty="0" smtClean="0"/>
              <a:t>Peribacaları konik gövdeli olup, tepe kısımlarında bir kaya bloğu bulunmaktadır. Çapları ise 1 m ile 15 m arasında değişmektedir. 1 </a:t>
            </a:r>
            <a:r>
              <a:rPr lang="tr-TR" dirty="0" err="1" smtClean="0"/>
              <a:t>m'den</a:t>
            </a:r>
            <a:r>
              <a:rPr lang="tr-TR" dirty="0" smtClean="0"/>
              <a:t> küçük olan ve 15 metreden büyük olan oluşumlar </a:t>
            </a:r>
            <a:r>
              <a:rPr lang="tr-TR" b="1" dirty="0" smtClean="0"/>
              <a:t>peribacası</a:t>
            </a:r>
            <a:r>
              <a:rPr lang="tr-TR" dirty="0" smtClean="0"/>
              <a:t> olarak değerlendirilmemektedir</a:t>
            </a:r>
          </a:p>
          <a:p>
            <a:endParaRPr lang="tr-TR"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SAFRANBOLU EVLERİ</a:t>
            </a:r>
            <a:endParaRPr lang="tr-TR" dirty="0"/>
          </a:p>
        </p:txBody>
      </p:sp>
      <p:sp>
        <p:nvSpPr>
          <p:cNvPr id="3" name="2 İçerik Yer Tutucusu"/>
          <p:cNvSpPr>
            <a:spLocks noGrp="1"/>
          </p:cNvSpPr>
          <p:nvPr>
            <p:ph idx="1"/>
          </p:nvPr>
        </p:nvSpPr>
        <p:spPr/>
        <p:txBody>
          <a:bodyPr>
            <a:normAutofit fontScale="92500" lnSpcReduction="20000"/>
          </a:bodyPr>
          <a:lstStyle/>
          <a:p>
            <a:r>
              <a:rPr lang="tr-TR" b="1" dirty="0" smtClean="0">
                <a:solidFill>
                  <a:srgbClr val="6600FF"/>
                </a:solidFill>
              </a:rPr>
              <a:t>Safranbolu evleri</a:t>
            </a:r>
            <a:r>
              <a:rPr lang="tr-TR" dirty="0" smtClean="0">
                <a:solidFill>
                  <a:srgbClr val="6600FF"/>
                </a:solidFill>
              </a:rPr>
              <a:t>, Karabük iline bağlı Safranbolu ilçesinde, 18. ve 19. yüzyıl Osmanlı kent dokusunun günümüze kadar korunduğu bölgenin genel adıdır. UNESCO tarafından 17.12.1994'de Dünya Kültür Mirası listesine alınmıştır. Safranbolu evlerinin Osmanlı döneminde yumurta akından ve çok uzun süre depreme dayandığı rivayet edilir. Bu evlerin bir depreme dayanma özelliği de toprağın dibine yapılmamasıdır. Safranbolu evleri beyaz renklidir ve bu evler birbirinin önlerini kapatmazlar</a:t>
            </a:r>
            <a:r>
              <a:rPr lang="tr-TR" dirty="0" smtClean="0"/>
              <a:t>.</a:t>
            </a:r>
            <a:endParaRPr lang="tr-TR"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a:xfrm>
            <a:off x="0" y="0"/>
            <a:ext cx="4495800" cy="6857999"/>
          </a:xfrm>
        </p:spPr>
        <p:txBody>
          <a:bodyPr/>
          <a:lstStyle/>
          <a:p>
            <a:endParaRPr lang="tr-TR" dirty="0"/>
          </a:p>
        </p:txBody>
      </p:sp>
      <p:sp>
        <p:nvSpPr>
          <p:cNvPr id="4" name="3 İçerik Yer Tutucusu"/>
          <p:cNvSpPr>
            <a:spLocks noGrp="1"/>
          </p:cNvSpPr>
          <p:nvPr>
            <p:ph sz="half" idx="2"/>
          </p:nvPr>
        </p:nvSpPr>
        <p:spPr>
          <a:xfrm>
            <a:off x="4648200" y="0"/>
            <a:ext cx="4495800" cy="6857999"/>
          </a:xfrm>
        </p:spPr>
        <p:txBody>
          <a:bodyPr/>
          <a:lstStyle/>
          <a:p>
            <a:endParaRPr lang="tr-TR" dirty="0"/>
          </a:p>
        </p:txBody>
      </p:sp>
      <p:pic>
        <p:nvPicPr>
          <p:cNvPr id="40962" name="Picture 2" descr="http://www.forumalew.org/attachments/35700d1421074222/safranbolu-evleri-3.jpg">
            <a:hlinkClick r:id="rId2"/>
          </p:cNvPr>
          <p:cNvPicPr>
            <a:picLocks noChangeAspect="1" noChangeArrowheads="1"/>
          </p:cNvPicPr>
          <p:nvPr/>
        </p:nvPicPr>
        <p:blipFill>
          <a:blip r:embed="rId3"/>
          <a:srcRect/>
          <a:stretch>
            <a:fillRect/>
          </a:stretch>
        </p:blipFill>
        <p:spPr bwMode="auto">
          <a:xfrm>
            <a:off x="0" y="0"/>
            <a:ext cx="4572000" cy="6858000"/>
          </a:xfrm>
          <a:prstGeom prst="rect">
            <a:avLst/>
          </a:prstGeom>
          <a:noFill/>
        </p:spPr>
      </p:pic>
      <p:pic>
        <p:nvPicPr>
          <p:cNvPr id="40964" name="Picture 4" descr="http://media-cdn.tripadvisor.com/media/photo-s/01/d1/fb/46/salon.jpg">
            <a:hlinkClick r:id="rId4"/>
          </p:cNvPr>
          <p:cNvPicPr>
            <a:picLocks noChangeAspect="1" noChangeArrowheads="1"/>
          </p:cNvPicPr>
          <p:nvPr/>
        </p:nvPicPr>
        <p:blipFill>
          <a:blip r:embed="rId5"/>
          <a:srcRect/>
          <a:stretch>
            <a:fillRect/>
          </a:stretch>
        </p:blipFill>
        <p:spPr bwMode="auto">
          <a:xfrm>
            <a:off x="4572000" y="0"/>
            <a:ext cx="4572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MEVLANA TÜRBESİ</a:t>
            </a:r>
            <a:endParaRPr lang="tr-TR" dirty="0"/>
          </a:p>
        </p:txBody>
      </p:sp>
      <p:sp>
        <p:nvSpPr>
          <p:cNvPr id="3" name="2 İçerik Yer Tutucusu"/>
          <p:cNvSpPr>
            <a:spLocks noGrp="1"/>
          </p:cNvSpPr>
          <p:nvPr>
            <p:ph idx="1"/>
          </p:nvPr>
        </p:nvSpPr>
        <p:spPr/>
        <p:txBody>
          <a:bodyPr>
            <a:normAutofit fontScale="85000" lnSpcReduction="10000"/>
          </a:bodyPr>
          <a:lstStyle/>
          <a:p>
            <a:r>
              <a:rPr lang="tr-TR" b="1" dirty="0" smtClean="0">
                <a:solidFill>
                  <a:srgbClr val="CC00FF"/>
                </a:solidFill>
              </a:rPr>
              <a:t>Mevlana Müzesi</a:t>
            </a:r>
            <a:r>
              <a:rPr lang="tr-TR" dirty="0" smtClean="0">
                <a:solidFill>
                  <a:srgbClr val="CC00FF"/>
                </a:solidFill>
              </a:rPr>
              <a:t>, Konya'da bulunan, eskiden Mevlâna'nın dergâhı olan yapı kompleksinde 1926 yılından beri faaliyet gösteren müzedir. "Mevlana Türbesi" olarak da anılır.</a:t>
            </a:r>
          </a:p>
          <a:p>
            <a:r>
              <a:rPr lang="tr-TR" dirty="0" smtClean="0">
                <a:solidFill>
                  <a:srgbClr val="CC00FF"/>
                </a:solidFill>
              </a:rPr>
              <a:t>(Yeşil Kubbe) denilen Mevlana'nın türbesi dört fil ayağı (kalın sütun) üzerine yapılmıştır. O günden sonra yapı faaliyetler hiç bitmemiş, 19. yüzyılın sonuna kadar yapılan eklemelerle devam etmiştir. Osmanlı sultanlarının bir kısmının Mevlevi tarikatından olması Türbe'ye özel bir önem verilmesini ve iyi korunmasını sağlamıştır</a:t>
            </a:r>
            <a:r>
              <a:rPr lang="tr-TR" dirty="0" smtClean="0"/>
              <a:t>.</a:t>
            </a:r>
          </a:p>
          <a:p>
            <a:endParaRPr lang="tr-TR"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p:spPr>
        <p:txBody>
          <a:bodyPr/>
          <a:lstStyle/>
          <a:p>
            <a:endParaRPr lang="tr-TR" dirty="0"/>
          </a:p>
        </p:txBody>
      </p:sp>
      <p:pic>
        <p:nvPicPr>
          <p:cNvPr id="43010" name="Picture 2" descr="http://www.seyirrehberi.com/turkiye-tatil-yerleri-turizm-rehberi%5Ctatil-yeri-resimleri%5Ctatil-fotograflari%5Cmevlana-muzesi_resimleri_0.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NASREDDİN HOCA </a:t>
            </a:r>
            <a:endParaRPr lang="tr-TR" dirty="0"/>
          </a:p>
        </p:txBody>
      </p:sp>
      <p:sp>
        <p:nvSpPr>
          <p:cNvPr id="3" name="2 İçerik Yer Tutucusu"/>
          <p:cNvSpPr>
            <a:spLocks noGrp="1"/>
          </p:cNvSpPr>
          <p:nvPr>
            <p:ph idx="1"/>
          </p:nvPr>
        </p:nvSpPr>
        <p:spPr/>
        <p:txBody>
          <a:bodyPr>
            <a:normAutofit/>
          </a:bodyPr>
          <a:lstStyle/>
          <a:p>
            <a:r>
              <a:rPr lang="tr-TR" b="1" dirty="0" err="1" smtClean="0">
                <a:solidFill>
                  <a:schemeClr val="accent4"/>
                </a:solidFill>
              </a:rPr>
              <a:t>Nasreddin</a:t>
            </a:r>
            <a:r>
              <a:rPr lang="tr-TR" b="1" dirty="0" smtClean="0">
                <a:solidFill>
                  <a:schemeClr val="accent4"/>
                </a:solidFill>
              </a:rPr>
              <a:t> Hoca</a:t>
            </a:r>
            <a:r>
              <a:rPr lang="tr-TR" dirty="0" smtClean="0">
                <a:solidFill>
                  <a:schemeClr val="accent4"/>
                </a:solidFill>
              </a:rPr>
              <a:t> Orta Çağ döneminde Akşehir ve Konya'da, Selçuklu veya Osmanlı Devleti döneminde var olduğuna inanılan mizah figürü. </a:t>
            </a:r>
            <a:r>
              <a:rPr lang="tr-TR" dirty="0" err="1" smtClean="0">
                <a:solidFill>
                  <a:schemeClr val="accent4"/>
                </a:solidFill>
              </a:rPr>
              <a:t>Nasreddin</a:t>
            </a:r>
            <a:r>
              <a:rPr lang="tr-TR" dirty="0" smtClean="0">
                <a:solidFill>
                  <a:schemeClr val="accent4"/>
                </a:solidFill>
              </a:rPr>
              <a:t> Hoca, komik hikayeleri ve fıkralarıyla hatırlanan ve aynı zamanda popülist bir filozof olan bilgeydi. Kendisi çoğunlukla hazırcevaplılığı ile tanınır.</a:t>
            </a:r>
            <a:endParaRPr lang="tr-TR"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590506"/>
          </a:xfrm>
        </p:spPr>
        <p:txBody>
          <a:bodyPr/>
          <a:lstStyle/>
          <a:p>
            <a:endParaRPr lang="tr-TR" dirty="0"/>
          </a:p>
        </p:txBody>
      </p:sp>
      <p:pic>
        <p:nvPicPr>
          <p:cNvPr id="17410" name="Picture 2" descr="http://www.bilgiuzmani.com/resim/yuklenen/186847-Peri%20Bacalar%C4%B1.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9600" dirty="0" smtClean="0"/>
              <a:t>EFES</a:t>
            </a:r>
            <a:endParaRPr lang="tr-TR" sz="9600" dirty="0"/>
          </a:p>
        </p:txBody>
      </p:sp>
      <p:sp>
        <p:nvSpPr>
          <p:cNvPr id="3" name="2 İçerik Yer Tutucusu"/>
          <p:cNvSpPr>
            <a:spLocks noGrp="1"/>
          </p:cNvSpPr>
          <p:nvPr>
            <p:ph idx="1"/>
          </p:nvPr>
        </p:nvSpPr>
        <p:spPr/>
        <p:txBody>
          <a:bodyPr/>
          <a:lstStyle/>
          <a:p>
            <a:r>
              <a:rPr lang="tr-TR" dirty="0" smtClean="0">
                <a:solidFill>
                  <a:srgbClr val="002060"/>
                </a:solidFill>
              </a:rPr>
              <a:t>Efes Roma kenti olan antik bir Yunan kentiydi.  Klasik Yunan döneminde </a:t>
            </a:r>
            <a:r>
              <a:rPr lang="tr-TR" dirty="0" err="1" smtClean="0">
                <a:solidFill>
                  <a:srgbClr val="002060"/>
                </a:solidFill>
              </a:rPr>
              <a:t>İyonya’nın</a:t>
            </a:r>
            <a:r>
              <a:rPr lang="tr-TR" dirty="0" smtClean="0">
                <a:solidFill>
                  <a:srgbClr val="002060"/>
                </a:solidFill>
              </a:rPr>
              <a:t> on iki şehrinden biriydi. Kuruluşu Cilalı Taş Devri MÖ 6000 yıllarına dayanır. 1994'te UNESCO tarafından DÜNYA MİRASI GEÇİCİ LİSTESİNE 'ne dahil edilen</a:t>
            </a:r>
            <a:r>
              <a:rPr lang="tr-TR" baseline="30000" dirty="0" smtClean="0">
                <a:solidFill>
                  <a:srgbClr val="002060"/>
                </a:solidFill>
                <a:hlinkClick r:id="rId2"/>
              </a:rPr>
              <a:t>[1]</a:t>
            </a:r>
            <a:r>
              <a:rPr lang="tr-TR" dirty="0" smtClean="0">
                <a:solidFill>
                  <a:srgbClr val="002060"/>
                </a:solidFill>
              </a:rPr>
              <a:t> Efes, 2015'te ise </a:t>
            </a:r>
            <a:r>
              <a:rPr lang="tr-TR" dirty="0" smtClean="0">
                <a:solidFill>
                  <a:srgbClr val="002060"/>
                </a:solidFill>
                <a:hlinkClick r:id="rId3" tooltip="Dünya Mirası"/>
              </a:rPr>
              <a:t>Dünya Mirası</a:t>
            </a:r>
            <a:r>
              <a:rPr lang="tr-TR" dirty="0" smtClean="0">
                <a:solidFill>
                  <a:srgbClr val="002060"/>
                </a:solidFill>
              </a:rPr>
              <a:t> olarak tescil edildi.</a:t>
            </a:r>
            <a:r>
              <a:rPr lang="tr-TR" baseline="30000" dirty="0" smtClean="0">
                <a:solidFill>
                  <a:srgbClr val="002060"/>
                </a:solidFill>
                <a:hlinkClick r:id="rId2"/>
              </a:rPr>
              <a:t>[2]</a:t>
            </a:r>
            <a:endParaRPr lang="tr-TR" dirty="0" smtClean="0">
              <a:solidFill>
                <a:srgbClr val="002060"/>
              </a:solidFill>
            </a:endParaRPr>
          </a:p>
          <a:p>
            <a:endParaRPr lang="tr-TR" dirty="0">
              <a:solidFill>
                <a:schemeClr val="tx1">
                  <a:lumMod val="95000"/>
                </a:schemeClr>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6233340"/>
          </a:xfrm>
        </p:spPr>
        <p:txBody>
          <a:bodyPr/>
          <a:lstStyle/>
          <a:p>
            <a:endParaRPr lang="tr-TR" dirty="0"/>
          </a:p>
        </p:txBody>
      </p:sp>
      <p:pic>
        <p:nvPicPr>
          <p:cNvPr id="1026" name="Picture 2" descr="http://melisotel.com.tr/tr/wp-content/uploads/2014/05/efes.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KIZ KULESİ</a:t>
            </a:r>
            <a:endParaRPr lang="tr-TR" dirty="0"/>
          </a:p>
        </p:txBody>
      </p:sp>
      <p:sp>
        <p:nvSpPr>
          <p:cNvPr id="3" name="2 İçerik Yer Tutucusu"/>
          <p:cNvSpPr>
            <a:spLocks noGrp="1"/>
          </p:cNvSpPr>
          <p:nvPr>
            <p:ph idx="1"/>
          </p:nvPr>
        </p:nvSpPr>
        <p:spPr/>
        <p:txBody>
          <a:bodyPr>
            <a:normAutofit/>
          </a:bodyPr>
          <a:lstStyle/>
          <a:p>
            <a:r>
              <a:rPr lang="tr-TR" sz="2400" dirty="0" smtClean="0"/>
              <a:t>Üsküdar'ın sembolü haline gelen kule, Üsküdar’da Bizans devrinden kalan tek eserdir. MÖ 24 yıllarına kadar uzanan tarihi bir geçmişe sahip olan kule, Karadeniz’in Marmara ile birleştiği yerde küçük bir ada üzerinde kurulmuştur. Bazı Avrupalı tarihçiler buraya </a:t>
            </a:r>
            <a:r>
              <a:rPr lang="tr-TR" sz="2400" i="1" dirty="0" err="1" smtClean="0"/>
              <a:t>Leander</a:t>
            </a:r>
            <a:r>
              <a:rPr lang="tr-TR" sz="2400" i="1" dirty="0" smtClean="0"/>
              <a:t> Kulesi</a:t>
            </a:r>
            <a:r>
              <a:rPr lang="tr-TR" sz="2400" dirty="0" smtClean="0"/>
              <a:t> derler. Kule hakkında pek çok rivayetler bulunmaktadır. Evliya Çelebi kuleyi şöyle tarif eder:</a:t>
            </a:r>
            <a:endParaRPr lang="tr-TR" sz="2400"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KIZ KULESİ EFSANESİ</a:t>
            </a:r>
            <a:endParaRPr lang="tr-TR" dirty="0"/>
          </a:p>
        </p:txBody>
      </p:sp>
      <p:sp>
        <p:nvSpPr>
          <p:cNvPr id="3" name="2 İçerik Yer Tutucusu"/>
          <p:cNvSpPr>
            <a:spLocks noGrp="1"/>
          </p:cNvSpPr>
          <p:nvPr>
            <p:ph idx="1"/>
          </p:nvPr>
        </p:nvSpPr>
        <p:spPr/>
        <p:txBody>
          <a:bodyPr>
            <a:normAutofit fontScale="25000" lnSpcReduction="20000"/>
          </a:bodyPr>
          <a:lstStyle/>
          <a:p>
            <a:r>
              <a:rPr lang="tr-TR" sz="8000" b="1" dirty="0" smtClean="0">
                <a:solidFill>
                  <a:schemeClr val="accent4">
                    <a:lumMod val="75000"/>
                  </a:schemeClr>
                </a:solidFill>
              </a:rPr>
              <a:t>Yılan Hikayesi</a:t>
            </a:r>
            <a:endParaRPr lang="tr-TR" sz="8000" dirty="0" smtClean="0">
              <a:solidFill>
                <a:schemeClr val="accent4">
                  <a:lumMod val="75000"/>
                </a:schemeClr>
              </a:solidFill>
            </a:endParaRPr>
          </a:p>
          <a:p>
            <a:r>
              <a:rPr lang="tr-TR" sz="8000" dirty="0" smtClean="0">
                <a:solidFill>
                  <a:schemeClr val="accent4">
                    <a:lumMod val="75000"/>
                  </a:schemeClr>
                </a:solidFill>
              </a:rPr>
              <a:t>Bizans imparatorunun bir kızı olur ve kral buna çok sevinir. Kral ülkenin bilginlerini kızını yetiştirmesi için görevlendirir. Ancak bilginlerden birisi kızının 18 yaşına geldiği zaman bir yılan tarafından sokularak zehirlenip öleceğini söyler. Bu yorumdan etkilenen kral denizin ortasındaki küçük bir ada üzerinde bulunan kuleyi düzenlettirir. Kızını buraya yerleştirir, böylece yılandan kızını korumuş olacaktır.</a:t>
            </a:r>
          </a:p>
          <a:p>
            <a:r>
              <a:rPr lang="tr-TR" sz="8000" dirty="0" smtClean="0">
                <a:solidFill>
                  <a:schemeClr val="accent4">
                    <a:lumMod val="75000"/>
                  </a:schemeClr>
                </a:solidFill>
              </a:rPr>
              <a:t>Yıllar geçer kız on sekiz yaşına yaklaşır bütün tedbirlere rağmen, kıza gönderilen üzüm sepetinin içinde bir yılan kuleye gider. Kimse farkına bile varamadan prensesi yılan sokar, zehirler ve kız ölür. Bu olay karşısında çok üzülen kral kaderden kaçılamayacağını anlar. Kızının toprağa gömülürse yılanlara yem olacağını düşünür ve kızının cesedini mumya yaptırıp pirinç tabuta koydurur. Bu tabutu da Ayasofya'nın yüksek duvarlarından birinin üstüne yerleştirilmesini ister. Bu şekilde kızının hiç değilse ölüsünün yılanlardan korunacağını düşünür. Bu tabutun üzerinde iki delik görülmüş ve yılanın kızı ölümünden sonra da rahat bırakmadığı anlatılır.</a:t>
            </a:r>
          </a:p>
          <a:p>
            <a:endParaRPr lang="tr-TR"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76"/>
            <a:ext cx="9144000" cy="7143776"/>
          </a:xfrm>
        </p:spPr>
        <p:txBody>
          <a:bodyPr/>
          <a:lstStyle/>
          <a:p>
            <a:endParaRPr lang="tr-TR" dirty="0"/>
          </a:p>
        </p:txBody>
      </p:sp>
      <p:pic>
        <p:nvPicPr>
          <p:cNvPr id="20482" name="Picture 2" descr="http://www.yumaksepeti.com/wp-content/uploads/2010/08/1239038596-11.jpg">
            <a:hlinkClick r:id="rId2"/>
          </p:cNvPr>
          <p:cNvPicPr>
            <a:picLocks noChangeAspect="1" noChangeArrowheads="1"/>
          </p:cNvPicPr>
          <p:nvPr/>
        </p:nvPicPr>
        <p:blipFill>
          <a:blip r:embed="rId3"/>
          <a:srcRect/>
          <a:stretch>
            <a:fillRect/>
          </a:stretch>
        </p:blipFill>
        <p:spPr bwMode="auto">
          <a:xfrm>
            <a:off x="0" y="0"/>
            <a:ext cx="9429784" cy="707233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ÖLÜDENİZ</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Ölü Deniz ile ilgili birbirine benzer iki efsane anlatılmaktadır.</a:t>
            </a:r>
          </a:p>
          <a:p>
            <a:r>
              <a:rPr lang="tr-TR" dirty="0" smtClean="0"/>
              <a:t>Bunlardan birincisi;</a:t>
            </a:r>
          </a:p>
          <a:p>
            <a:r>
              <a:rPr lang="tr-TR" dirty="0" smtClean="0"/>
              <a:t>Balıkçılıkla geçinen bir baba-oğul, günün birinde bu sarp kayalar karşısında fırtınaya tutulur. Oğul, kayalıklara yaklaşırlarsa, bir koya sığınabileceklerini söyler, karaya yaklaşmaya başlar. Babaysa kayalara çarpmaktan korkmakta, burada koy olamayacağını yineleyip durmaktadır. Aralarında tartışma çıkar. Baba, tam kayaya çarpacaklarını sandığı an, bir kürek vuruşuyla oğlunu denize yuvarlar. Dümene geçtiğinde bir de bakar ki deniz dönerek dümdüz bir koya açılmakta. Koya girer, ama yıkılmıştır. Oğlunun acısıyla o da canına kıyar. Söylenene göre </a:t>
            </a:r>
            <a:r>
              <a:rPr lang="tr-TR" dirty="0" err="1" smtClean="0"/>
              <a:t>Ölüdeniz’in</a:t>
            </a:r>
            <a:r>
              <a:rPr lang="tr-TR" dirty="0" smtClean="0"/>
              <a:t> çevresinde insan yüzünü andıran bir kaya vardır. Bu kaya, oğlanın taşlaşmış başıdır. Fırtınalı havalarda “buraya gelin” diyerek gemicilere yol gösterir.</a:t>
            </a:r>
          </a:p>
          <a:p>
            <a:endParaRPr lang="tr-TR" dirty="0"/>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120</TotalTime>
  <Words>1172</Words>
  <Application>Microsoft Office PowerPoint</Application>
  <PresentationFormat>Ekran Gösterisi (4:3)</PresentationFormat>
  <Paragraphs>37</Paragraphs>
  <Slides>24</Slides>
  <Notes>1</Notes>
  <HiddenSlides>0</HiddenSlides>
  <MMClips>1</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Canlı</vt:lpstr>
      <vt:lpstr>TÜRKİYE</vt:lpstr>
      <vt:lpstr>PERİ BACALARI</vt:lpstr>
      <vt:lpstr>Slayt 3</vt:lpstr>
      <vt:lpstr>EFES</vt:lpstr>
      <vt:lpstr>Slayt 5</vt:lpstr>
      <vt:lpstr>KIZ KULESİ</vt:lpstr>
      <vt:lpstr>KIZ KULESİ EFSANESİ</vt:lpstr>
      <vt:lpstr>Slayt 8</vt:lpstr>
      <vt:lpstr>ÖLÜDENİZ</vt:lpstr>
      <vt:lpstr>Slayt 10</vt:lpstr>
      <vt:lpstr>TRUVA ATI </vt:lpstr>
      <vt:lpstr>Slayt 12</vt:lpstr>
      <vt:lpstr>BALIKLI GÖL</vt:lpstr>
      <vt:lpstr>Slayt 14</vt:lpstr>
      <vt:lpstr>Güzel Türkiye</vt:lpstr>
      <vt:lpstr>AYASOFYA</vt:lpstr>
      <vt:lpstr>Slayt 17</vt:lpstr>
      <vt:lpstr>İZMİR SAAT KULESİ</vt:lpstr>
      <vt:lpstr>Slayt 19</vt:lpstr>
      <vt:lpstr>SAFRANBOLU EVLERİ</vt:lpstr>
      <vt:lpstr>Slayt 21</vt:lpstr>
      <vt:lpstr>MEVLANA TÜRBESİ</vt:lpstr>
      <vt:lpstr>Slayt 23</vt:lpstr>
      <vt:lpstr>NASREDDİN HOCA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c:title>
  <dc:creator>serenay kırman</dc:creator>
  <cp:lastModifiedBy>w7</cp:lastModifiedBy>
  <cp:revision>21</cp:revision>
  <dcterms:created xsi:type="dcterms:W3CDTF">2015-12-18T12:36:49Z</dcterms:created>
  <dcterms:modified xsi:type="dcterms:W3CDTF">2017-06-18T20:29:40Z</dcterms:modified>
</cp:coreProperties>
</file>